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 /><Relationship Id="rId2" Type="http://schemas.openxmlformats.org/officeDocument/2006/relationships/officeDocument" Target="ppt/presentation.xml" /><Relationship Id="rId1" Type="http://schemas.microsoft.com/office/2011/relationships/webextensiontaskpanes" Target="ppt/webextensions/taskpanes.xml" /><Relationship Id="rId5" Type="http://schemas.openxmlformats.org/officeDocument/2006/relationships/extended-properties" Target="docProps/app.xml" /><Relationship Id="rId4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handoutMasterIdLst>
    <p:handoutMasterId r:id="rId22"/>
  </p:handoutMasterIdLst>
  <p:sldIdLst>
    <p:sldId id="271" r:id="rId3"/>
    <p:sldId id="263" r:id="rId4"/>
    <p:sldId id="259" r:id="rId5"/>
    <p:sldId id="302" r:id="rId6"/>
    <p:sldId id="309" r:id="rId7"/>
    <p:sldId id="320" r:id="rId8"/>
    <p:sldId id="330" r:id="rId9"/>
    <p:sldId id="331" r:id="rId10"/>
    <p:sldId id="329" r:id="rId11"/>
    <p:sldId id="314" r:id="rId12"/>
    <p:sldId id="321" r:id="rId13"/>
    <p:sldId id="292" r:id="rId14"/>
    <p:sldId id="334" r:id="rId15"/>
    <p:sldId id="335" r:id="rId16"/>
    <p:sldId id="336" r:id="rId17"/>
    <p:sldId id="337" r:id="rId18"/>
    <p:sldId id="338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1"/>
            <p14:sldId id="263"/>
          </p14:sldIdLst>
        </p14:section>
        <p14:section name="List of contents" id="{65043596-36B7-4360-BB5C-7A99EFAEC5C9}">
          <p14:sldIdLst>
            <p14:sldId id="259"/>
          </p14:sldIdLst>
        </p14:section>
        <p14:section name="Title, main slides" id="{B26F6679-C236-4D3D-BC2F-CAE5ED400718}">
          <p14:sldIdLst>
            <p14:sldId id="302"/>
            <p14:sldId id="309"/>
            <p14:sldId id="320"/>
            <p14:sldId id="330"/>
            <p14:sldId id="331"/>
            <p14:sldId id="329"/>
            <p14:sldId id="314"/>
            <p14:sldId id="321"/>
            <p14:sldId id="292"/>
            <p14:sldId id="334"/>
            <p14:sldId id="335"/>
            <p14:sldId id="336"/>
            <p14:sldId id="337"/>
            <p14:sldId id="338"/>
          </p14:sldIdLst>
        </p14:section>
        <p14:section name="bibliography" id="{2ECB0A3B-7D16-4F98-AD6A-5308DF7BF07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327" autoAdjust="0"/>
  </p:normalViewPr>
  <p:slideViewPr>
    <p:cSldViewPr snapToGrid="0">
      <p:cViewPr varScale="1">
        <p:scale>
          <a:sx n="74" d="100"/>
          <a:sy n="74" d="100"/>
        </p:scale>
        <p:origin x="106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tableStyles" Target="tableStyles.xml" /><Relationship Id="rId3" Type="http://schemas.openxmlformats.org/officeDocument/2006/relationships/slide" Target="slides/slide1.xml" /><Relationship Id="rId21" Type="http://schemas.openxmlformats.org/officeDocument/2006/relationships/notesMaster" Target="notesMasters/notesMaster1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theme" Target="theme/theme1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viewProps" Target="viewProp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presProps" Target="presProps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handoutMaster" Target="handoutMasters/handoutMaster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22.12.2025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25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256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04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Relationship Id="rId6" Type="http://schemas.openxmlformats.org/officeDocument/2006/relationships/image" Target="../media/image6.jp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Relationship Id="rId6" Type="http://schemas.openxmlformats.org/officeDocument/2006/relationships/image" Target="../media/image6.jp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Relationship Id="rId5" Type="http://schemas.openxmlformats.org/officeDocument/2006/relationships/image" Target="../media/image7.png" /><Relationship Id="rId4" Type="http://schemas.openxmlformats.org/officeDocument/2006/relationships/image" Target="../media/image8.png" 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2.xml" /><Relationship Id="rId5" Type="http://schemas.openxmlformats.org/officeDocument/2006/relationships/image" Target="../media/image7.png" /><Relationship Id="rId4" Type="http://schemas.openxmlformats.org/officeDocument/2006/relationships/image" Target="../media/image8.png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D9B92D8-576F-E2EC-294B-2558F9D8C6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47B16-EA31-6786-DA18-D9B47CB286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A08F222C-E6B4-CB18-1940-4D03D41410C5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48E6A6-5F2B-4404-D02B-D0186EA2675E}"/>
              </a:ext>
            </a:extLst>
          </p:cNvPr>
          <p:cNvSpPr txBox="1"/>
          <p:nvPr userDrawn="1"/>
        </p:nvSpPr>
        <p:spPr>
          <a:xfrm>
            <a:off x="3913526" y="4104491"/>
            <a:ext cx="4142630" cy="99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2st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Date: 7th  2025</a:t>
            </a:r>
          </a:p>
          <a:p>
            <a:endParaRPr lang="en-GB" dirty="0">
              <a:latin typeface="Aptos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382245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44)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7DF5AC43-E5EF-0524-5C72-3AC43D2D1965}"/>
              </a:ext>
            </a:extLst>
          </p:cNvPr>
          <p:cNvSpPr/>
          <p:nvPr userDrawn="1"/>
        </p:nvSpPr>
        <p:spPr>
          <a:xfrm>
            <a:off x="7392013" y="172238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the </a:t>
            </a:r>
            <a:r>
              <a:rPr lang="it-IT" dirty="0" err="1"/>
              <a:t>heading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style </a:t>
            </a:r>
            <a:endParaRPr lang="en-GB" dirty="0"/>
          </a:p>
        </p:txBody>
      </p:sp>
      <p:cxnSp>
        <p:nvCxnSpPr>
          <p:cNvPr id="5" name="Straight Arrow Connector 21">
            <a:extLst>
              <a:ext uri="{FF2B5EF4-FFF2-40B4-BE49-F238E27FC236}">
                <a16:creationId xmlns:a16="http://schemas.microsoft.com/office/drawing/2014/main" id="{E14BA36E-5CEF-0525-3ADE-5A38CD19B2C1}"/>
              </a:ext>
            </a:extLst>
          </p:cNvPr>
          <p:cNvCxnSpPr>
            <a:cxnSpLocks/>
            <a:stCxn id="3" idx="0"/>
          </p:cNvCxnSpPr>
          <p:nvPr userDrawn="1"/>
        </p:nvCxnSpPr>
        <p:spPr>
          <a:xfrm flipH="1" flipV="1">
            <a:off x="7108466" y="1095661"/>
            <a:ext cx="1585182" cy="626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 dirty="0" err="1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</a:t>
            </a:r>
            <a:r>
              <a:rPr kumimoji="0" lang="it-IT" sz="6600" b="1" i="0" u="none" strike="noStrike" kern="1200" cap="none" spc="0" normalizeH="0" baseline="0" noProof="0" dirty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41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 /><Relationship Id="rId2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9.xml" /><Relationship Id="rId5" Type="http://schemas.openxmlformats.org/officeDocument/2006/relationships/theme" Target="../theme/theme2.xml" /><Relationship Id="rId4" Type="http://schemas.openxmlformats.org/officeDocument/2006/relationships/slideLayout" Target="../slideLayouts/slideLayout2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83DE9D-3043-CD58-EF37-FD7A4639229C}"/>
              </a:ext>
            </a:extLst>
          </p:cNvPr>
          <p:cNvSpPr txBox="1"/>
          <p:nvPr userDrawn="1"/>
        </p:nvSpPr>
        <p:spPr>
          <a:xfrm>
            <a:off x="8505523" y="6616896"/>
            <a:ext cx="2817365" cy="25955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u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Rotor Bearing System/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23/12/2025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3" r:id="rId2"/>
    <p:sldLayoutId id="2147483675" r:id="rId3"/>
    <p:sldLayoutId id="2147483678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0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20.png" /><Relationship Id="rId4" Type="http://schemas.openxmlformats.org/officeDocument/2006/relationships/image" Target="../media/image24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 /><Relationship Id="rId3" Type="http://schemas.openxmlformats.org/officeDocument/2006/relationships/image" Target="../media/image23.png" /><Relationship Id="rId7" Type="http://schemas.openxmlformats.org/officeDocument/2006/relationships/image" Target="../media/image32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31.png" /><Relationship Id="rId5" Type="http://schemas.openxmlformats.org/officeDocument/2006/relationships/image" Target="../media/image30.png" /><Relationship Id="rId10" Type="http://schemas.openxmlformats.org/officeDocument/2006/relationships/image" Target="../media/image35.png" /><Relationship Id="rId4" Type="http://schemas.openxmlformats.org/officeDocument/2006/relationships/image" Target="../media/image29.png" /><Relationship Id="rId9" Type="http://schemas.openxmlformats.org/officeDocument/2006/relationships/image" Target="../media/image34.png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 /><Relationship Id="rId3" Type="http://schemas.openxmlformats.org/officeDocument/2006/relationships/image" Target="../media/image38.png" /><Relationship Id="rId7" Type="http://schemas.openxmlformats.org/officeDocument/2006/relationships/image" Target="../media/image42.pn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41.png" /><Relationship Id="rId5" Type="http://schemas.openxmlformats.org/officeDocument/2006/relationships/image" Target="../media/image40.png" /><Relationship Id="rId4" Type="http://schemas.openxmlformats.org/officeDocument/2006/relationships/image" Target="../media/image39.png" /><Relationship Id="rId9" Type="http://schemas.openxmlformats.org/officeDocument/2006/relationships/image" Target="../media/image44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48.png" /><Relationship Id="rId4" Type="http://schemas.openxmlformats.org/officeDocument/2006/relationships/image" Target="../media/image47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manualofsteelcon0000amer" TargetMode="External" /><Relationship Id="rId2" Type="http://schemas.openxmlformats.org/officeDocument/2006/relationships/hyperlink" Target="https://studylib.net/doc/18166049/din-en-10083-steel-for-quenching-and-tempering-part-3-" TargetMode="External" /><Relationship Id="rId1" Type="http://schemas.openxmlformats.org/officeDocument/2006/relationships/slideLayout" Target="../slideLayouts/slideLayout11.xml" /><Relationship Id="rId4" Type="http://schemas.openxmlformats.org/officeDocument/2006/relationships/hyperlink" Target="https://ehandel.mw.dk/en/steel-bolts-din-931/steel-bolt-m48-109" TargetMode="Externa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3FC7EDF-25D6-28E8-DCE0-52ED50209C25}"/>
              </a:ext>
            </a:extLst>
          </p:cNvPr>
          <p:cNvSpPr txBox="1"/>
          <p:nvPr/>
        </p:nvSpPr>
        <p:spPr>
          <a:xfrm>
            <a:off x="3913526" y="4104491"/>
            <a:ext cx="4142630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Date: 23</a:t>
            </a:r>
            <a:r>
              <a:rPr lang="it-IT" dirty="0">
                <a:solidFill>
                  <a:srgbClr val="0E2841">
                    <a:lumMod val="90000"/>
                    <a:lumOff val="10000"/>
                  </a:srgbClr>
                </a:solidFill>
                <a:latin typeface="Aptos (Textkörper)"/>
                <a:cs typeface="Times New Roman" panose="02020603050405020304" pitchFamily="18" charset="0"/>
              </a:rPr>
              <a:t> December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 2025</a:t>
            </a:r>
          </a:p>
          <a:p>
            <a:endParaRPr lang="en-GB" dirty="0">
              <a:latin typeface="Aptos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188679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23958-A7DD-15FC-2C16-F2CEE979C8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47AF1-976A-1881-A28D-26F340308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82B381-0302-71AE-39B3-E8A02990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Labyrinth seal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64A8A-D21A-A03D-5DD0-D3D7B2D1F4FB}"/>
              </a:ext>
            </a:extLst>
          </p:cNvPr>
          <p:cNvSpPr txBox="1"/>
          <p:nvPr/>
        </p:nvSpPr>
        <p:spPr>
          <a:xfrm>
            <a:off x="10793002" y="6246723"/>
            <a:ext cx="2797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(Own Design)</a:t>
            </a:r>
          </a:p>
        </p:txBody>
      </p:sp>
      <p:sp>
        <p:nvSpPr>
          <p:cNvPr id="2" name="Datumsplatzhalter 22">
            <a:extLst>
              <a:ext uri="{FF2B5EF4-FFF2-40B4-BE49-F238E27FC236}">
                <a16:creationId xmlns:a16="http://schemas.microsoft.com/office/drawing/2014/main" id="{5A89F5E5-13A2-8180-D990-FAFA7FDF98E9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  <p:pic>
        <p:nvPicPr>
          <p:cNvPr id="8" name="Picture 7" descr="A drawing of a pipe&#10;&#10;AI-generated content may be incorrect.">
            <a:extLst>
              <a:ext uri="{FF2B5EF4-FFF2-40B4-BE49-F238E27FC236}">
                <a16:creationId xmlns:a16="http://schemas.microsoft.com/office/drawing/2014/main" id="{72B6D711-A47A-F8E3-FF35-E3496308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08" y="1447323"/>
            <a:ext cx="4759183" cy="2875019"/>
          </a:xfrm>
          <a:prstGeom prst="rect">
            <a:avLst/>
          </a:prstGeom>
        </p:spPr>
      </p:pic>
      <p:pic>
        <p:nvPicPr>
          <p:cNvPr id="14" name="Picture 13" descr="A green and grey object&#10;&#10;AI-generated content may be incorrect.">
            <a:extLst>
              <a:ext uri="{FF2B5EF4-FFF2-40B4-BE49-F238E27FC236}">
                <a16:creationId xmlns:a16="http://schemas.microsoft.com/office/drawing/2014/main" id="{E108EAEF-76E3-C991-9F21-774C61A9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181" y="1690688"/>
            <a:ext cx="5448772" cy="30558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6FE709-7186-E9D3-5F4C-D8DA65705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18180">
            <a:off x="5175534" y="3543504"/>
            <a:ext cx="2096573" cy="23831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856489-B964-3AFE-E348-31A2652EEB01}"/>
              </a:ext>
            </a:extLst>
          </p:cNvPr>
          <p:cNvSpPr txBox="1"/>
          <p:nvPr/>
        </p:nvSpPr>
        <p:spPr>
          <a:xfrm>
            <a:off x="5388896" y="6123613"/>
            <a:ext cx="4431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/>
              <a:t>Fixed Labyrinth seal</a:t>
            </a:r>
          </a:p>
          <a:p>
            <a:pPr algn="l"/>
            <a:r>
              <a:rPr lang="en-US" sz="12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45C6EE-AA72-849F-F3DC-B4D28FF78FEF}"/>
              </a:ext>
            </a:extLst>
          </p:cNvPr>
          <p:cNvSpPr txBox="1"/>
          <p:nvPr/>
        </p:nvSpPr>
        <p:spPr>
          <a:xfrm>
            <a:off x="8127180" y="5388175"/>
            <a:ext cx="4431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/>
              <a:t>Rotating Labyrinth seal</a:t>
            </a:r>
          </a:p>
          <a:p>
            <a:pPr algn="l"/>
            <a:r>
              <a:rPr lang="en-US" sz="1200" dirty="0"/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851343-C40C-16D6-B6D5-049B6F163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554449">
            <a:off x="6652851" y="4243483"/>
            <a:ext cx="1782673" cy="1526205"/>
          </a:xfrm>
          <a:prstGeom prst="rect">
            <a:avLst/>
          </a:prstGeom>
        </p:spPr>
      </p:pic>
      <p:pic>
        <p:nvPicPr>
          <p:cNvPr id="32" name="Picture 31" descr="A cartoon of a corner of a room&#10;&#10;AI-generated content may be incorrect.">
            <a:extLst>
              <a:ext uri="{FF2B5EF4-FFF2-40B4-BE49-F238E27FC236}">
                <a16:creationId xmlns:a16="http://schemas.microsoft.com/office/drawing/2014/main" id="{EB2A4EB1-90BF-6D0F-5996-107E05F2B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29" y="4459228"/>
            <a:ext cx="3475538" cy="1527498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EBEC19-8585-6583-9359-AE42D6590FDF}"/>
              </a:ext>
            </a:extLst>
          </p:cNvPr>
          <p:cNvCxnSpPr/>
          <p:nvPr/>
        </p:nvCxnSpPr>
        <p:spPr>
          <a:xfrm flipH="1" flipV="1">
            <a:off x="2697068" y="5579473"/>
            <a:ext cx="1028700" cy="715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07763AB-C920-C6B8-E90E-29EDAC52BB09}"/>
              </a:ext>
            </a:extLst>
          </p:cNvPr>
          <p:cNvSpPr txBox="1"/>
          <p:nvPr/>
        </p:nvSpPr>
        <p:spPr>
          <a:xfrm>
            <a:off x="3691437" y="6154136"/>
            <a:ext cx="130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Chamfer </a:t>
            </a:r>
          </a:p>
        </p:txBody>
      </p:sp>
    </p:spTree>
    <p:extLst>
      <p:ext uri="{BB962C8B-B14F-4D97-AF65-F5344CB8AC3E}">
        <p14:creationId xmlns:p14="http://schemas.microsoft.com/office/powerpoint/2010/main" val="245546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8B22-9D54-56F3-C95A-E4D98451F64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CBC4F-E8D3-BFD1-F3ED-F83F46B4C79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10" name="Picture 9" descr="A black circular object with a hole&#10;&#10;AI-generated content may be incorrect.">
            <a:extLst>
              <a:ext uri="{FF2B5EF4-FFF2-40B4-BE49-F238E27FC236}">
                <a16:creationId xmlns:a16="http://schemas.microsoft.com/office/drawing/2014/main" id="{0218E9EB-E264-9F69-9645-FD3451B5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78" y="1833696"/>
            <a:ext cx="3278017" cy="273965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199496D-C79E-A74A-2FBE-B84AF9D8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 Lock Nut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19A3BAD-CFF2-C2C7-28EB-D6CB4C986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45747"/>
              </p:ext>
            </p:extLst>
          </p:nvPr>
        </p:nvGraphicFramePr>
        <p:xfrm>
          <a:off x="7818108" y="4716360"/>
          <a:ext cx="4305067" cy="143762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065236">
                  <a:extLst>
                    <a:ext uri="{9D8B030D-6E8A-4147-A177-3AD203B41FA5}">
                      <a16:colId xmlns:a16="http://schemas.microsoft.com/office/drawing/2014/main" val="946027037"/>
                    </a:ext>
                  </a:extLst>
                </a:gridCol>
                <a:gridCol w="777116">
                  <a:extLst>
                    <a:ext uri="{9D8B030D-6E8A-4147-A177-3AD203B41FA5}">
                      <a16:colId xmlns:a16="http://schemas.microsoft.com/office/drawing/2014/main" val="11480301"/>
                    </a:ext>
                  </a:extLst>
                </a:gridCol>
                <a:gridCol w="558293">
                  <a:extLst>
                    <a:ext uri="{9D8B030D-6E8A-4147-A177-3AD203B41FA5}">
                      <a16:colId xmlns:a16="http://schemas.microsoft.com/office/drawing/2014/main" val="586813924"/>
                    </a:ext>
                  </a:extLst>
                </a:gridCol>
                <a:gridCol w="670571">
                  <a:extLst>
                    <a:ext uri="{9D8B030D-6E8A-4147-A177-3AD203B41FA5}">
                      <a16:colId xmlns:a16="http://schemas.microsoft.com/office/drawing/2014/main" val="2231323201"/>
                    </a:ext>
                  </a:extLst>
                </a:gridCol>
                <a:gridCol w="1233851">
                  <a:extLst>
                    <a:ext uri="{9D8B030D-6E8A-4147-A177-3AD203B41FA5}">
                      <a16:colId xmlns:a16="http://schemas.microsoft.com/office/drawing/2014/main" val="3547500575"/>
                    </a:ext>
                  </a:extLst>
                </a:gridCol>
              </a:tblGrid>
              <a:tr h="75441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Thread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Outer diameter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Width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Gap width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Thread for mounting lever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147392125"/>
                  </a:ext>
                </a:extLst>
              </a:tr>
              <a:tr h="337814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G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>
                          <a:effectLst/>
                        </a:rPr>
                        <a:t>d3​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>
                          <a:effectLst/>
                        </a:rPr>
                        <a:t>B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b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G1​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671030708"/>
                  </a:ext>
                </a:extLst>
              </a:tr>
              <a:tr h="337814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Tr 1600x 8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1750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110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>
                          <a:effectLst/>
                        </a:rPr>
                        <a:t>40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dirty="0">
                          <a:effectLst/>
                        </a:rPr>
                        <a:t>M24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29376094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788E2C8-21C7-356F-E8FE-84BFB0F466C7}"/>
              </a:ext>
            </a:extLst>
          </p:cNvPr>
          <p:cNvSpPr txBox="1"/>
          <p:nvPr/>
        </p:nvSpPr>
        <p:spPr>
          <a:xfrm>
            <a:off x="2590900" y="6351359"/>
            <a:ext cx="2797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(Own Design)</a:t>
            </a:r>
          </a:p>
        </p:txBody>
      </p:sp>
      <p:pic>
        <p:nvPicPr>
          <p:cNvPr id="7" name="Picture 6" descr="A grey rectangular object with a round hole&#10;&#10;AI-generated content may be incorrect.">
            <a:extLst>
              <a:ext uri="{FF2B5EF4-FFF2-40B4-BE49-F238E27FC236}">
                <a16:creationId xmlns:a16="http://schemas.microsoft.com/office/drawing/2014/main" id="{042FC55F-6424-DFB1-6384-C0FB42CB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9513"/>
            <a:ext cx="4892464" cy="3139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88B7DA-4FF4-354C-504E-34E88171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111" y="1819929"/>
            <a:ext cx="3000064" cy="2739656"/>
          </a:xfrm>
          <a:prstGeom prst="rect">
            <a:avLst/>
          </a:prstGeom>
        </p:spPr>
      </p:pic>
      <p:sp>
        <p:nvSpPr>
          <p:cNvPr id="9" name="Datumsplatzhalter 22">
            <a:extLst>
              <a:ext uri="{FF2B5EF4-FFF2-40B4-BE49-F238E27FC236}">
                <a16:creationId xmlns:a16="http://schemas.microsoft.com/office/drawing/2014/main" id="{D5C8BD67-D248-A092-0E61-66A5BE28BED6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12075-BCDA-CCA7-AB4E-F6A0CB2ECCDB}"/>
              </a:ext>
            </a:extLst>
          </p:cNvPr>
          <p:cNvSpPr txBox="1"/>
          <p:nvPr/>
        </p:nvSpPr>
        <p:spPr>
          <a:xfrm>
            <a:off x="10339055" y="6277431"/>
            <a:ext cx="2797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Source: SKF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9576E-1459-41A0-23A7-2D35CC259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44898">
            <a:off x="1392410" y="4615818"/>
            <a:ext cx="1114317" cy="12666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0C515A-6B97-5437-6888-B3607CD655AC}"/>
              </a:ext>
            </a:extLst>
          </p:cNvPr>
          <p:cNvSpPr txBox="1"/>
          <p:nvPr/>
        </p:nvSpPr>
        <p:spPr>
          <a:xfrm>
            <a:off x="2282461" y="5551359"/>
            <a:ext cx="167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dirty="0">
                <a:highlight>
                  <a:srgbClr val="FFFF00"/>
                </a:highlight>
              </a:rPr>
              <a:t>DOUBT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FD133D-E155-7A3C-283A-B0CE660A4EB6}"/>
              </a:ext>
            </a:extLst>
          </p:cNvPr>
          <p:cNvSpPr txBox="1"/>
          <p:nvPr/>
        </p:nvSpPr>
        <p:spPr>
          <a:xfrm>
            <a:off x="2361608" y="5797800"/>
            <a:ext cx="4412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Do we need to consider this notch for lock nut</a:t>
            </a:r>
          </a:p>
        </p:txBody>
      </p:sp>
    </p:spTree>
    <p:extLst>
      <p:ext uri="{BB962C8B-B14F-4D97-AF65-F5344CB8AC3E}">
        <p14:creationId xmlns:p14="http://schemas.microsoft.com/office/powerpoint/2010/main" val="327325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2BCFC-C01F-F901-E135-349BFC14650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361D1-C8CB-69C7-0D73-E3696CCF4A1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5378A32-4F0F-FB4F-6AB0-6C9A0089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574"/>
            <a:ext cx="10515600" cy="1325563"/>
          </a:xfrm>
        </p:spPr>
        <p:txBody>
          <a:bodyPr/>
          <a:lstStyle/>
          <a:p>
            <a:r>
              <a:rPr lang="de-DE" dirty="0"/>
              <a:t>Rotor Bearing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004DD-AD3D-86F5-1D20-512678774C97}"/>
              </a:ext>
            </a:extLst>
          </p:cNvPr>
          <p:cNvSpPr txBox="1"/>
          <p:nvPr/>
        </p:nvSpPr>
        <p:spPr>
          <a:xfrm>
            <a:off x="3099023" y="6335971"/>
            <a:ext cx="2797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(Own Design)</a:t>
            </a:r>
          </a:p>
        </p:txBody>
      </p:sp>
      <p:pic>
        <p:nvPicPr>
          <p:cNvPr id="3" name="Picture 2" descr="A drawing of a machine&#10;&#10;AI-generated content may be incorrect.">
            <a:extLst>
              <a:ext uri="{FF2B5EF4-FFF2-40B4-BE49-F238E27FC236}">
                <a16:creationId xmlns:a16="http://schemas.microsoft.com/office/drawing/2014/main" id="{C2CC1F1F-1AC5-44F6-AB9D-103AF65F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573690"/>
            <a:ext cx="6378493" cy="4313294"/>
          </a:xfrm>
          <a:prstGeom prst="rect">
            <a:avLst/>
          </a:prstGeom>
        </p:spPr>
      </p:pic>
      <p:sp>
        <p:nvSpPr>
          <p:cNvPr id="7" name="Datumsplatzhalter 22">
            <a:extLst>
              <a:ext uri="{FF2B5EF4-FFF2-40B4-BE49-F238E27FC236}">
                <a16:creationId xmlns:a16="http://schemas.microsoft.com/office/drawing/2014/main" id="{C057B07B-49A3-447E-E488-A9B3D72A869C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  <p:pic>
        <p:nvPicPr>
          <p:cNvPr id="10" name="Picture 9" descr="A circular object with holes&#10;&#10;AI-generated content may be incorrect.">
            <a:extLst>
              <a:ext uri="{FF2B5EF4-FFF2-40B4-BE49-F238E27FC236}">
                <a16:creationId xmlns:a16="http://schemas.microsoft.com/office/drawing/2014/main" id="{F8986E12-2DCE-C56A-D7FF-8095BE51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39" y="1573690"/>
            <a:ext cx="5014395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3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61EE3-A2C0-EB7B-4E48-6F283FD4BF4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8F2AB-A907-063F-0071-BEA869D0426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C495AEE-7A03-3B06-4FBA-115F9AE3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574"/>
            <a:ext cx="10515600" cy="1325563"/>
          </a:xfrm>
        </p:spPr>
        <p:txBody>
          <a:bodyPr/>
          <a:lstStyle/>
          <a:p>
            <a:r>
              <a:rPr lang="de-DE" dirty="0"/>
              <a:t>Fatigue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BFAA438-5115-9B23-E9B7-74270C0098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1057575"/>
                  </p:ext>
                </p:extLst>
              </p:nvPr>
            </p:nvGraphicFramePr>
            <p:xfrm>
              <a:off x="7388499" y="3054111"/>
              <a:ext cx="4647969" cy="3245026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1549323">
                      <a:extLst>
                        <a:ext uri="{9D8B030D-6E8A-4147-A177-3AD203B41FA5}">
                          <a16:colId xmlns:a16="http://schemas.microsoft.com/office/drawing/2014/main" val="1544260678"/>
                        </a:ext>
                      </a:extLst>
                    </a:gridCol>
                    <a:gridCol w="1549323">
                      <a:extLst>
                        <a:ext uri="{9D8B030D-6E8A-4147-A177-3AD203B41FA5}">
                          <a16:colId xmlns:a16="http://schemas.microsoft.com/office/drawing/2014/main" val="136822555"/>
                        </a:ext>
                      </a:extLst>
                    </a:gridCol>
                    <a:gridCol w="1549323">
                      <a:extLst>
                        <a:ext uri="{9D8B030D-6E8A-4147-A177-3AD203B41FA5}">
                          <a16:colId xmlns:a16="http://schemas.microsoft.com/office/drawing/2014/main" val="2961132912"/>
                        </a:ext>
                      </a:extLst>
                    </a:gridCol>
                  </a:tblGrid>
                  <a:tr h="59186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</a:rPr>
                            <a:t>Parameter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Symbol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Value</a:t>
                          </a:r>
                        </a:p>
                      </a:txBody>
                      <a:tcPr marL="114300" marR="114300" marT="114300" marB="114300" anchor="ctr"/>
                    </a:tc>
                    <a:extLst>
                      <a:ext uri="{0D108BD9-81ED-4DB2-BD59-A6C34878D82A}">
                        <a16:rowId xmlns:a16="http://schemas.microsoft.com/office/drawing/2014/main" val="2558929183"/>
                      </a:ext>
                    </a:extLst>
                  </a:tr>
                  <a:tr h="59186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dirty="0">
                              <a:effectLst/>
                            </a:rPr>
                            <a:t>Inner Diameter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</a:endParaRP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>
                              <a:effectLst/>
                            </a:rPr>
                            <a:t>1000 mm</a:t>
                          </a:r>
                        </a:p>
                      </a:txBody>
                      <a:tcPr marL="114300" marR="114300" marT="114300" marB="114300" anchor="ctr"/>
                    </a:tc>
                    <a:extLst>
                      <a:ext uri="{0D108BD9-81ED-4DB2-BD59-A6C34878D82A}">
                        <a16:rowId xmlns:a16="http://schemas.microsoft.com/office/drawing/2014/main" val="3204859177"/>
                      </a:ext>
                    </a:extLst>
                  </a:tr>
                  <a:tr h="877586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>
                              <a:effectLst/>
                            </a:rPr>
                            <a:t>Outer Diameter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</a:endParaRP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>
                              <a:effectLst/>
                            </a:rPr>
                            <a:t>1592 mm</a:t>
                          </a:r>
                        </a:p>
                      </a:txBody>
                      <a:tcPr marL="114300" marR="114300" marT="114300" marB="114300" anchor="ctr"/>
                    </a:tc>
                    <a:extLst>
                      <a:ext uri="{0D108BD9-81ED-4DB2-BD59-A6C34878D82A}">
                        <a16:rowId xmlns:a16="http://schemas.microsoft.com/office/drawing/2014/main" val="175722120"/>
                      </a:ext>
                    </a:extLst>
                  </a:tr>
                  <a:tr h="59186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>
                              <a:effectLst/>
                            </a:rPr>
                            <a:t>Notch Radius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</a:endParaRP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b="1" dirty="0">
                              <a:effectLst/>
                            </a:rPr>
                            <a:t>4 mm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114300" marR="114300" marT="114300" marB="114300" anchor="ctr"/>
                    </a:tc>
                    <a:extLst>
                      <a:ext uri="{0D108BD9-81ED-4DB2-BD59-A6C34878D82A}">
                        <a16:rowId xmlns:a16="http://schemas.microsoft.com/office/drawing/2014/main" val="4170344701"/>
                      </a:ext>
                    </a:extLst>
                  </a:tr>
                  <a:tr h="59186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dirty="0">
                              <a:effectLst/>
                            </a:rPr>
                            <a:t>Step Height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</a:endParaRP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dirty="0">
                              <a:effectLst/>
                            </a:rPr>
                            <a:t>4 mm</a:t>
                          </a:r>
                        </a:p>
                      </a:txBody>
                      <a:tcPr marL="114300" marR="114300" marT="114300" marB="114300" anchor="ctr"/>
                    </a:tc>
                    <a:extLst>
                      <a:ext uri="{0D108BD9-81ED-4DB2-BD59-A6C34878D82A}">
                        <a16:rowId xmlns:a16="http://schemas.microsoft.com/office/drawing/2014/main" val="335376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BFAA438-5115-9B23-E9B7-74270C0098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1057575"/>
                  </p:ext>
                </p:extLst>
              </p:nvPr>
            </p:nvGraphicFramePr>
            <p:xfrm>
              <a:off x="7388499" y="3054111"/>
              <a:ext cx="4647969" cy="3245026"/>
            </p:xfrm>
            <a:graphic>
              <a:graphicData uri="http://schemas.openxmlformats.org/drawingml/2006/table">
                <a:tbl>
                  <a:tblPr>
                    <a:tableStyleId>{ED083AE6-46FA-4A59-8FB0-9F97EB10719F}</a:tableStyleId>
                  </a:tblPr>
                  <a:tblGrid>
                    <a:gridCol w="1549323">
                      <a:extLst>
                        <a:ext uri="{9D8B030D-6E8A-4147-A177-3AD203B41FA5}">
                          <a16:colId xmlns:a16="http://schemas.microsoft.com/office/drawing/2014/main" val="1544260678"/>
                        </a:ext>
                      </a:extLst>
                    </a:gridCol>
                    <a:gridCol w="1549323">
                      <a:extLst>
                        <a:ext uri="{9D8B030D-6E8A-4147-A177-3AD203B41FA5}">
                          <a16:colId xmlns:a16="http://schemas.microsoft.com/office/drawing/2014/main" val="136822555"/>
                        </a:ext>
                      </a:extLst>
                    </a:gridCol>
                    <a:gridCol w="1549323">
                      <a:extLst>
                        <a:ext uri="{9D8B030D-6E8A-4147-A177-3AD203B41FA5}">
                          <a16:colId xmlns:a16="http://schemas.microsoft.com/office/drawing/2014/main" val="2961132912"/>
                        </a:ext>
                      </a:extLst>
                    </a:gridCol>
                  </a:tblGrid>
                  <a:tr h="59186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b="1">
                              <a:solidFill>
                                <a:schemeClr val="tx1"/>
                              </a:solidFill>
                              <a:effectLst/>
                            </a:rPr>
                            <a:t>Parameter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Symbol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Value</a:t>
                          </a:r>
                        </a:p>
                      </a:txBody>
                      <a:tcPr marL="114300" marR="114300" marT="114300" marB="114300" anchor="ctr"/>
                    </a:tc>
                    <a:extLst>
                      <a:ext uri="{0D108BD9-81ED-4DB2-BD59-A6C34878D82A}">
                        <a16:rowId xmlns:a16="http://schemas.microsoft.com/office/drawing/2014/main" val="2558929183"/>
                      </a:ext>
                    </a:extLst>
                  </a:tr>
                  <a:tr h="59186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dirty="0">
                              <a:effectLst/>
                            </a:rPr>
                            <a:t>Inner Diameter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114300" marB="114300" anchor="ctr">
                        <a:blipFill>
                          <a:blip r:embed="rId2"/>
                          <a:stretch>
                            <a:fillRect l="-100392" t="-102062" r="-100392" b="-3515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>
                              <a:effectLst/>
                            </a:rPr>
                            <a:t>1000 mm</a:t>
                          </a:r>
                        </a:p>
                      </a:txBody>
                      <a:tcPr marL="114300" marR="114300" marT="114300" marB="114300" anchor="ctr"/>
                    </a:tc>
                    <a:extLst>
                      <a:ext uri="{0D108BD9-81ED-4DB2-BD59-A6C34878D82A}">
                        <a16:rowId xmlns:a16="http://schemas.microsoft.com/office/drawing/2014/main" val="3204859177"/>
                      </a:ext>
                    </a:extLst>
                  </a:tr>
                  <a:tr h="877586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>
                              <a:effectLst/>
                            </a:rPr>
                            <a:t>Outer Diameter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114300" marB="114300" anchor="ctr">
                        <a:blipFill>
                          <a:blip r:embed="rId2"/>
                          <a:stretch>
                            <a:fillRect l="-100392" t="-135172" r="-100392" b="-135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>
                              <a:effectLst/>
                            </a:rPr>
                            <a:t>1592 mm</a:t>
                          </a:r>
                        </a:p>
                      </a:txBody>
                      <a:tcPr marL="114300" marR="114300" marT="114300" marB="114300" anchor="ctr"/>
                    </a:tc>
                    <a:extLst>
                      <a:ext uri="{0D108BD9-81ED-4DB2-BD59-A6C34878D82A}">
                        <a16:rowId xmlns:a16="http://schemas.microsoft.com/office/drawing/2014/main" val="175722120"/>
                      </a:ext>
                    </a:extLst>
                  </a:tr>
                  <a:tr h="59186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>
                              <a:effectLst/>
                            </a:rPr>
                            <a:t>Notch Radius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114300" marB="114300" anchor="ctr">
                        <a:blipFill>
                          <a:blip r:embed="rId2"/>
                          <a:stretch>
                            <a:fillRect l="-100392" t="-351546" r="-100392" b="-10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b="1" dirty="0">
                              <a:effectLst/>
                            </a:rPr>
                            <a:t>4 mm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114300" marR="114300" marT="114300" marB="114300" anchor="ctr"/>
                    </a:tc>
                    <a:extLst>
                      <a:ext uri="{0D108BD9-81ED-4DB2-BD59-A6C34878D82A}">
                        <a16:rowId xmlns:a16="http://schemas.microsoft.com/office/drawing/2014/main" val="4170344701"/>
                      </a:ext>
                    </a:extLst>
                  </a:tr>
                  <a:tr h="59186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dirty="0">
                              <a:effectLst/>
                            </a:rPr>
                            <a:t>Step Height</a:t>
                          </a:r>
                        </a:p>
                      </a:txBody>
                      <a:tcPr marL="114300" marR="114300" marT="114300" marB="1143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4300" marR="114300" marT="114300" marB="114300" anchor="ctr">
                        <a:blipFill>
                          <a:blip r:embed="rId2"/>
                          <a:stretch>
                            <a:fillRect l="-100392" t="-451546" r="-100392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600" dirty="0">
                              <a:effectLst/>
                            </a:rPr>
                            <a:t>4 mm</a:t>
                          </a:r>
                        </a:p>
                      </a:txBody>
                      <a:tcPr marL="114300" marR="114300" marT="114300" marB="114300" anchor="ctr"/>
                    </a:tc>
                    <a:extLst>
                      <a:ext uri="{0D108BD9-81ED-4DB2-BD59-A6C34878D82A}">
                        <a16:rowId xmlns:a16="http://schemas.microsoft.com/office/drawing/2014/main" val="3353762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C493F73-3933-1B15-F36E-D7D7834176FC}"/>
              </a:ext>
            </a:extLst>
          </p:cNvPr>
          <p:cNvSpPr txBox="1"/>
          <p:nvPr/>
        </p:nvSpPr>
        <p:spPr>
          <a:xfrm>
            <a:off x="-743150" y="1438855"/>
            <a:ext cx="2925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u="sng" dirty="0">
                <a:effectLst/>
                <a:latin typeface="DM Sans" pitchFamily="2" charset="0"/>
              </a:rPr>
              <a:t>Material</a:t>
            </a:r>
            <a:r>
              <a:rPr lang="en-US" b="1" i="0" dirty="0">
                <a:effectLst/>
                <a:latin typeface="DM Sans" pitchFamily="2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BF49AC-A961-EEEC-C510-50E38E869115}"/>
              </a:ext>
            </a:extLst>
          </p:cNvPr>
          <p:cNvSpPr txBox="1"/>
          <p:nvPr/>
        </p:nvSpPr>
        <p:spPr>
          <a:xfrm>
            <a:off x="5685497" y="1730897"/>
            <a:ext cx="472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DM Sans" pitchFamily="2" charset="0"/>
              </a:rPr>
              <a:t>Resultant Moment:</a:t>
            </a:r>
            <a:r>
              <a:rPr lang="en-US" dirty="0">
                <a:latin typeface="DM Sans" pitchFamily="2" charset="0"/>
              </a:rPr>
              <a:t>  </a:t>
            </a:r>
            <a:r>
              <a:rPr lang="en-US" i="0" dirty="0">
                <a:effectLst/>
                <a:latin typeface="DM Sans" pitchFamily="2" charset="0"/>
              </a:rPr>
              <a:t>25,658 </a:t>
            </a:r>
            <a:r>
              <a:rPr lang="en-US" i="0" dirty="0" err="1">
                <a:effectLst/>
                <a:latin typeface="DM Sans" pitchFamily="2" charset="0"/>
              </a:rPr>
              <a:t>kNm</a:t>
            </a:r>
            <a:endParaRPr lang="en-US" i="0" dirty="0">
              <a:effectLst/>
              <a:latin typeface="DM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D3B9A-0318-013F-6E8D-02FEB5290430}"/>
              </a:ext>
            </a:extLst>
          </p:cNvPr>
          <p:cNvSpPr txBox="1"/>
          <p:nvPr/>
        </p:nvSpPr>
        <p:spPr>
          <a:xfrm>
            <a:off x="5421836" y="2608866"/>
            <a:ext cx="738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i="0" dirty="0">
                <a:effectLst/>
              </a:rPr>
              <a:t>Fatigue (</a:t>
            </a:r>
            <a:r>
              <a:rPr lang="en-US" i="0" dirty="0" err="1">
                <a:effectLst/>
              </a:rPr>
              <a:t>j</a:t>
            </a:r>
            <a:r>
              <a:rPr lang="en-US" i="0" baseline="-25000" dirty="0" err="1">
                <a:effectLst/>
              </a:rPr>
              <a:t>D</a:t>
            </a:r>
            <a:r>
              <a:rPr lang="en-US" i="0" dirty="0">
                <a:effectLst/>
              </a:rPr>
              <a:t>): 1.56 (</a:t>
            </a:r>
            <a:r>
              <a:rPr lang="en-US" dirty="0"/>
              <a:t>General safety factor, FKM, Table 4.5.1) </a:t>
            </a:r>
            <a:endParaRPr lang="en-US" i="0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F3151A-2A67-BF80-20BF-F34DCFF28BA0}"/>
              </a:ext>
            </a:extLst>
          </p:cNvPr>
          <p:cNvSpPr txBox="1"/>
          <p:nvPr/>
        </p:nvSpPr>
        <p:spPr>
          <a:xfrm>
            <a:off x="3430893" y="2026975"/>
            <a:ext cx="738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125"/>
              </a:spcAft>
              <a:buNone/>
            </a:pPr>
            <a:r>
              <a:rPr lang="en-US" b="1" i="0" u="sng" dirty="0">
                <a:effectLst/>
              </a:rPr>
              <a:t>Safety 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23A90B-1150-CBA2-F03F-D02FAE93CB7F}"/>
              </a:ext>
            </a:extLst>
          </p:cNvPr>
          <p:cNvSpPr txBox="1"/>
          <p:nvPr/>
        </p:nvSpPr>
        <p:spPr>
          <a:xfrm>
            <a:off x="5242272" y="2306440"/>
            <a:ext cx="405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i="0" dirty="0">
                <a:effectLst/>
              </a:rPr>
              <a:t>Material (</a:t>
            </a:r>
            <a:r>
              <a:rPr lang="en-US" i="0" dirty="0" err="1">
                <a:effectLst/>
              </a:rPr>
              <a:t>γM</a:t>
            </a:r>
            <a:r>
              <a:rPr lang="en-US" i="0" dirty="0">
                <a:effectLst/>
              </a:rPr>
              <a:t>): 1.2</a:t>
            </a:r>
          </a:p>
        </p:txBody>
      </p:sp>
      <p:sp>
        <p:nvSpPr>
          <p:cNvPr id="24" name="Datumsplatzhalter 22">
            <a:extLst>
              <a:ext uri="{FF2B5EF4-FFF2-40B4-BE49-F238E27FC236}">
                <a16:creationId xmlns:a16="http://schemas.microsoft.com/office/drawing/2014/main" id="{87882B90-02BF-5437-9DFE-2BA16BA2F615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4664DD-02FD-98EE-4615-AFCF1D220CA0}"/>
              </a:ext>
            </a:extLst>
          </p:cNvPr>
          <p:cNvSpPr txBox="1"/>
          <p:nvPr/>
        </p:nvSpPr>
        <p:spPr>
          <a:xfrm>
            <a:off x="-417328" y="1882229"/>
            <a:ext cx="40536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highlight>
                  <a:srgbClr val="FFFF00"/>
                </a:highlight>
                <a:latin typeface="DM Sans" pitchFamily="2" charset="0"/>
              </a:rPr>
              <a:t>GJS-600</a:t>
            </a:r>
            <a:r>
              <a:rPr lang="en-US" b="0" i="0" dirty="0">
                <a:effectLst/>
                <a:latin typeface="DM Sans" pitchFamily="2" charset="0"/>
              </a:rPr>
              <a:t> (Cast Iron)</a:t>
            </a:r>
            <a:endParaRPr lang="en-US" dirty="0">
              <a:latin typeface="DM Sans" pitchFamily="2" charset="0"/>
            </a:endParaRPr>
          </a:p>
          <a:p>
            <a:pPr algn="ctr"/>
            <a:r>
              <a:rPr lang="en-US" i="0" dirty="0">
                <a:effectLst/>
                <a:latin typeface="DM Sans" pitchFamily="2" charset="0"/>
              </a:rPr>
              <a:t>Yield (Re): </a:t>
            </a:r>
            <a:r>
              <a:rPr lang="en-US" b="0" i="0" dirty="0">
                <a:effectLst/>
                <a:latin typeface="DM Sans" pitchFamily="2" charset="0"/>
              </a:rPr>
              <a:t>370 MPa</a:t>
            </a:r>
          </a:p>
          <a:p>
            <a:pPr algn="ctr"/>
            <a:r>
              <a:rPr lang="en-US" i="0" dirty="0">
                <a:effectLst/>
                <a:latin typeface="DM Sans" pitchFamily="2" charset="0"/>
              </a:rPr>
              <a:t>Fatigue Limit</a:t>
            </a:r>
            <a:r>
              <a:rPr lang="en-US" b="1" i="0" dirty="0">
                <a:effectLst/>
                <a:latin typeface="DM Sans" pitchFamily="2" charset="0"/>
              </a:rPr>
              <a:t>:</a:t>
            </a:r>
            <a:r>
              <a:rPr lang="en-US" b="0" i="0" dirty="0">
                <a:effectLst/>
                <a:latin typeface="DM Sans" pitchFamily="2" charset="0"/>
              </a:rPr>
              <a:t> 190 MPa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3842EC-4057-DD8E-4EB3-FCC45A6B7A89}"/>
              </a:ext>
            </a:extLst>
          </p:cNvPr>
          <p:cNvSpPr txBox="1"/>
          <p:nvPr/>
        </p:nvSpPr>
        <p:spPr>
          <a:xfrm>
            <a:off x="5426832" y="1369390"/>
            <a:ext cx="3076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125"/>
              </a:spcAft>
              <a:buNone/>
            </a:pPr>
            <a:r>
              <a:rPr lang="en-US" b="1" i="0" u="sng" dirty="0">
                <a:effectLst/>
                <a:latin typeface="Merriweather" panose="00000500000000000000" pitchFamily="2" charset="0"/>
              </a:rPr>
              <a:t>Load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FEAC62-4A7C-6E2C-897B-8FC623EAD853}"/>
              </a:ext>
            </a:extLst>
          </p:cNvPr>
          <p:cNvGrpSpPr/>
          <p:nvPr/>
        </p:nvGrpSpPr>
        <p:grpSpPr>
          <a:xfrm>
            <a:off x="155532" y="2886431"/>
            <a:ext cx="6727201" cy="3627671"/>
            <a:chOff x="1263408" y="1443093"/>
            <a:chExt cx="10204077" cy="5115871"/>
          </a:xfrm>
        </p:grpSpPr>
        <p:pic>
          <p:nvPicPr>
            <p:cNvPr id="32" name="Picture 31" descr="A brown rectangular object with a white background&#10;&#10;AI-generated content may be incorrect.">
              <a:extLst>
                <a:ext uri="{FF2B5EF4-FFF2-40B4-BE49-F238E27FC236}">
                  <a16:creationId xmlns:a16="http://schemas.microsoft.com/office/drawing/2014/main" id="{0FF7BC7B-E5DF-3A62-AF37-23248ECB0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3408" y="1443093"/>
              <a:ext cx="7506967" cy="5115871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CCC4084-D23D-0D6B-BC39-70403B364A8A}"/>
                </a:ext>
              </a:extLst>
            </p:cNvPr>
            <p:cNvCxnSpPr/>
            <p:nvPr/>
          </p:nvCxnSpPr>
          <p:spPr>
            <a:xfrm>
              <a:off x="3116826" y="2821858"/>
              <a:ext cx="0" cy="24580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47468C-CBFF-E94A-EE63-E0F8D8C437F6}"/>
                </a:ext>
              </a:extLst>
            </p:cNvPr>
            <p:cNvSpPr txBox="1"/>
            <p:nvPr/>
          </p:nvSpPr>
          <p:spPr>
            <a:xfrm>
              <a:off x="4098822" y="3820056"/>
              <a:ext cx="4431889" cy="60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b="1" dirty="0">
                  <a:highlight>
                    <a:srgbClr val="FFFF00"/>
                  </a:highlight>
                </a:rPr>
                <a:t>1000mm</a:t>
              </a:r>
            </a:p>
            <a:p>
              <a:pPr algn="l"/>
              <a:r>
                <a:rPr lang="en-US" sz="1200" dirty="0"/>
                <a:t> 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6EB7E0-D17B-A262-7213-9494C1AE2595}"/>
                </a:ext>
              </a:extLst>
            </p:cNvPr>
            <p:cNvCxnSpPr>
              <a:cxnSpLocks/>
            </p:cNvCxnSpPr>
            <p:nvPr/>
          </p:nvCxnSpPr>
          <p:spPr>
            <a:xfrm>
              <a:off x="4020165" y="3256121"/>
              <a:ext cx="0" cy="14898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F26515-A177-0FD6-B14A-D75FABEB6AAF}"/>
                </a:ext>
              </a:extLst>
            </p:cNvPr>
            <p:cNvSpPr txBox="1"/>
            <p:nvPr/>
          </p:nvSpPr>
          <p:spPr>
            <a:xfrm>
              <a:off x="3023505" y="4076521"/>
              <a:ext cx="1441876" cy="60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b="1" dirty="0">
                  <a:highlight>
                    <a:srgbClr val="FFFF00"/>
                  </a:highlight>
                </a:rPr>
                <a:t>1600 mm</a:t>
              </a:r>
            </a:p>
            <a:p>
              <a:pPr algn="l"/>
              <a:r>
                <a:rPr lang="en-US" sz="1200" dirty="0"/>
                <a:t> 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1A2342-07BE-5D40-D942-83C60B31BE22}"/>
                </a:ext>
              </a:extLst>
            </p:cNvPr>
            <p:cNvCxnSpPr>
              <a:cxnSpLocks/>
            </p:cNvCxnSpPr>
            <p:nvPr/>
          </p:nvCxnSpPr>
          <p:spPr>
            <a:xfrm>
              <a:off x="7004256" y="3002241"/>
              <a:ext cx="0" cy="199757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549E49-0CC8-3637-C537-0DBB0DE8AB8F}"/>
                </a:ext>
              </a:extLst>
            </p:cNvPr>
            <p:cNvSpPr txBox="1"/>
            <p:nvPr/>
          </p:nvSpPr>
          <p:spPr>
            <a:xfrm>
              <a:off x="7035596" y="3865991"/>
              <a:ext cx="4431889" cy="60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00" b="1" dirty="0">
                  <a:highlight>
                    <a:srgbClr val="FFFF00"/>
                  </a:highlight>
                </a:rPr>
                <a:t>1334mm</a:t>
              </a:r>
            </a:p>
            <a:p>
              <a:pPr algn="l"/>
              <a:r>
                <a:rPr lang="en-US" sz="1200" dirty="0"/>
                <a:t> 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D542CA9-80E0-4CB9-B672-54EEF27B50BD}"/>
                </a:ext>
              </a:extLst>
            </p:cNvPr>
            <p:cNvCxnSpPr>
              <a:cxnSpLocks/>
            </p:cNvCxnSpPr>
            <p:nvPr/>
          </p:nvCxnSpPr>
          <p:spPr>
            <a:xfrm>
              <a:off x="2199949" y="5645279"/>
              <a:ext cx="5633884" cy="1434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C6C884-9DFC-16FC-BEDC-1C3AAE91A1B9}"/>
                </a:ext>
              </a:extLst>
            </p:cNvPr>
            <p:cNvSpPr txBox="1"/>
            <p:nvPr/>
          </p:nvSpPr>
          <p:spPr>
            <a:xfrm>
              <a:off x="4098822" y="5794148"/>
              <a:ext cx="4431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>
                  <a:highlight>
                    <a:srgbClr val="FFFF00"/>
                  </a:highlight>
                </a:rPr>
                <a:t>3760mm</a:t>
              </a:r>
            </a:p>
            <a:p>
              <a:pPr algn="l"/>
              <a:r>
                <a:rPr lang="en-US" sz="1200" dirty="0"/>
                <a:t>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140ED9E-CEFD-906C-1133-0AF3C81DBA10}"/>
              </a:ext>
            </a:extLst>
          </p:cNvPr>
          <p:cNvSpPr txBox="1"/>
          <p:nvPr/>
        </p:nvSpPr>
        <p:spPr>
          <a:xfrm>
            <a:off x="10339055" y="6277431"/>
            <a:ext cx="2797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/>
              <a:t>Source: Optimus Shakti</a:t>
            </a:r>
          </a:p>
        </p:txBody>
      </p:sp>
    </p:spTree>
    <p:extLst>
      <p:ext uri="{BB962C8B-B14F-4D97-AF65-F5344CB8AC3E}">
        <p14:creationId xmlns:p14="http://schemas.microsoft.com/office/powerpoint/2010/main" val="1870451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DBF4D-5593-CD69-562C-09A995ED9D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5D71F-D21A-732E-2A9F-AE4A7783C39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35767-448A-E618-64E0-F11C5846A258}"/>
              </a:ext>
            </a:extLst>
          </p:cNvPr>
          <p:cNvSpPr txBox="1"/>
          <p:nvPr/>
        </p:nvSpPr>
        <p:spPr>
          <a:xfrm>
            <a:off x="191387" y="2171360"/>
            <a:ext cx="62625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section modulus  W is calculated for the hollow shaft at the critical groove diameter.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217B6-7A8E-9602-1B14-0620E4F41355}"/>
              </a:ext>
            </a:extLst>
          </p:cNvPr>
          <p:cNvSpPr txBox="1"/>
          <p:nvPr/>
        </p:nvSpPr>
        <p:spPr>
          <a:xfrm>
            <a:off x="509303" y="1632787"/>
            <a:ext cx="6146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n-US" b="1" i="0" u="sng" dirty="0">
                <a:effectLst/>
                <a:latin typeface="Merriweather" panose="00000500000000000000" pitchFamily="2" charset="0"/>
              </a:rPr>
              <a:t>Governing Notch: Locknut Groove</a:t>
            </a:r>
          </a:p>
        </p:txBody>
      </p:sp>
      <p:pic>
        <p:nvPicPr>
          <p:cNvPr id="13" name="Picture 12" descr="A grey rectangular object with a round hole&#10;&#10;AI-generated content may be incorrect.">
            <a:extLst>
              <a:ext uri="{FF2B5EF4-FFF2-40B4-BE49-F238E27FC236}">
                <a16:creationId xmlns:a16="http://schemas.microsoft.com/office/drawing/2014/main" id="{55CFDC86-0FF6-9F07-BEAD-0301CDA4A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693"/>
          <a:stretch>
            <a:fillRect/>
          </a:stretch>
        </p:blipFill>
        <p:spPr>
          <a:xfrm>
            <a:off x="6932992" y="1632787"/>
            <a:ext cx="4892464" cy="10771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2B588F-6B41-FDA5-615A-E3209BCC7F0F}"/>
                  </a:ext>
                </a:extLst>
              </p:cNvPr>
              <p:cNvSpPr txBox="1"/>
              <p:nvPr/>
            </p:nvSpPr>
            <p:spPr>
              <a:xfrm>
                <a:off x="-2192000" y="3081266"/>
                <a:ext cx="7565064" cy="646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2B588F-6B41-FDA5-615A-E3209BCC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92000" y="3081266"/>
                <a:ext cx="7565064" cy="646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0213D7A-1341-CE54-4A8A-D025A12E0C8C}"/>
              </a:ext>
            </a:extLst>
          </p:cNvPr>
          <p:cNvSpPr txBox="1"/>
          <p:nvPr/>
        </p:nvSpPr>
        <p:spPr>
          <a:xfrm>
            <a:off x="2849527" y="3244334"/>
            <a:ext cx="720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For D=1.592m and d=1.000m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833CC5-3265-DCE2-B086-359C886B69BA}"/>
                  </a:ext>
                </a:extLst>
              </p:cNvPr>
              <p:cNvSpPr txBox="1"/>
              <p:nvPr/>
            </p:nvSpPr>
            <p:spPr>
              <a:xfrm>
                <a:off x="-2213264" y="3807147"/>
                <a:ext cx="72088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=0.322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833CC5-3265-DCE2-B086-359C886B6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13264" y="3807147"/>
                <a:ext cx="72088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C65537F-33BC-7869-8580-A86D1ED3F7B3}"/>
              </a:ext>
            </a:extLst>
          </p:cNvPr>
          <p:cNvGrpSpPr/>
          <p:nvPr/>
        </p:nvGrpSpPr>
        <p:grpSpPr>
          <a:xfrm>
            <a:off x="509303" y="4206985"/>
            <a:ext cx="8741023" cy="957313"/>
            <a:chOff x="509303" y="4206948"/>
            <a:chExt cx="8741023" cy="9573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93710F-FD1E-EC0F-610E-4E06D08A2C2D}"/>
                    </a:ext>
                  </a:extLst>
                </p:cNvPr>
                <p:cNvSpPr txBox="1"/>
                <p:nvPr/>
              </p:nvSpPr>
              <p:spPr>
                <a:xfrm>
                  <a:off x="509303" y="4439496"/>
                  <a:ext cx="721950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Stress Concentration Factor (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93710F-FD1E-EC0F-610E-4E06D08A2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03" y="4439496"/>
                  <a:ext cx="7219506" cy="381515"/>
                </a:xfrm>
                <a:prstGeom prst="rect">
                  <a:avLst/>
                </a:prstGeom>
                <a:blipFill>
                  <a:blip r:embed="rId6"/>
                  <a:stretch>
                    <a:fillRect l="-760" t="-4762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EDBA0D0-029C-9DC0-97A0-DF9CEEF38549}"/>
                    </a:ext>
                  </a:extLst>
                </p:cNvPr>
                <p:cNvSpPr txBox="1"/>
                <p:nvPr/>
              </p:nvSpPr>
              <p:spPr>
                <a:xfrm>
                  <a:off x="3997841" y="4206948"/>
                  <a:ext cx="4369983" cy="9573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0.62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+20.6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1+2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EDBA0D0-029C-9DC0-97A0-DF9CEEF38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7841" y="4206948"/>
                  <a:ext cx="4369983" cy="9573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4D795E-C34A-C20E-FB5F-A7F025A44CA9}"/>
                </a:ext>
              </a:extLst>
            </p:cNvPr>
            <p:cNvSpPr txBox="1"/>
            <p:nvPr/>
          </p:nvSpPr>
          <p:spPr>
            <a:xfrm>
              <a:off x="8367824" y="4580876"/>
              <a:ext cx="882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0" dirty="0">
                  <a:effectLst/>
                </a:rPr>
                <a:t>= 2.05</a:t>
              </a: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25A7A5C-D722-833D-D24F-5F0C2467713F}"/>
              </a:ext>
            </a:extLst>
          </p:cNvPr>
          <p:cNvSpPr txBox="1"/>
          <p:nvPr/>
        </p:nvSpPr>
        <p:spPr>
          <a:xfrm>
            <a:off x="512323" y="5164298"/>
            <a:ext cx="721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ULS Verification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0032522-E4EC-C1A1-0F84-92FFA969D422}"/>
              </a:ext>
            </a:extLst>
          </p:cNvPr>
          <p:cNvGrpSpPr/>
          <p:nvPr/>
        </p:nvGrpSpPr>
        <p:grpSpPr>
          <a:xfrm>
            <a:off x="751510" y="5416163"/>
            <a:ext cx="7216486" cy="559961"/>
            <a:chOff x="678774" y="5389574"/>
            <a:chExt cx="7216486" cy="5599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88562C-104D-4A09-ABB6-6103D1F0BCFC}"/>
                </a:ext>
              </a:extLst>
            </p:cNvPr>
            <p:cNvSpPr txBox="1"/>
            <p:nvPr/>
          </p:nvSpPr>
          <p:spPr>
            <a:xfrm>
              <a:off x="678774" y="5493275"/>
              <a:ext cx="72164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Nominal Stress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9143315-D1FC-F48B-071B-A125E0698800}"/>
                    </a:ext>
                  </a:extLst>
                </p:cNvPr>
                <p:cNvSpPr txBox="1"/>
                <p:nvPr/>
              </p:nvSpPr>
              <p:spPr>
                <a:xfrm>
                  <a:off x="2279742" y="5389574"/>
                  <a:ext cx="4303047" cy="5599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i="0">
                                <a:latin typeface="Cambria Math" panose="02040503050406030204" pitchFamily="18" charset="0"/>
                              </a:rPr>
                              <m:t>nom</m:t>
                            </m:r>
                          </m:sub>
                        </m:sSub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res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25658</m:t>
                            </m:r>
                          </m:num>
                          <m:den>
                            <m:r>
                              <a:rPr lang="en-US" sz="1600" i="0">
                                <a:latin typeface="Cambria Math" panose="02040503050406030204" pitchFamily="18" charset="0"/>
                              </a:rPr>
                              <m:t>0.322</m:t>
                            </m:r>
                          </m:den>
                        </m:f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=79.7</m:t>
                        </m:r>
                        <m:r>
                          <m:rPr>
                            <m:nor/>
                          </m:rPr>
                          <a:rPr lang="en-US" sz="1600" b="0" i="1">
                            <a:latin typeface="Cambria Math" panose="02040503050406030204" pitchFamily="18" charset="0"/>
                          </a:rPr>
                          <m:t>MPa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9143315-D1FC-F48B-071B-A125E0698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742" y="5389574"/>
                  <a:ext cx="4303047" cy="5599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9BA0EDF-21A5-D39F-5835-1160870C6057}"/>
                  </a:ext>
                </a:extLst>
              </p:cNvPr>
              <p:cNvSpPr txBox="1"/>
              <p:nvPr/>
            </p:nvSpPr>
            <p:spPr>
              <a:xfrm>
                <a:off x="6387083" y="5344615"/>
                <a:ext cx="2828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ULS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nom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9BA0EDF-21A5-D39F-5835-1160870C6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083" y="5344615"/>
                <a:ext cx="282892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1A307A-E629-571B-41B5-A589ACC53C3F}"/>
                  </a:ext>
                </a:extLst>
              </p:cNvPr>
              <p:cNvSpPr txBox="1"/>
              <p:nvPr/>
            </p:nvSpPr>
            <p:spPr>
              <a:xfrm>
                <a:off x="6453964" y="5357505"/>
                <a:ext cx="6146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=163.5</m:t>
                      </m:r>
                      <m:r>
                        <m:rPr>
                          <m:nor/>
                        </m:rPr>
                        <a:rPr lang="en-US" b="0" i="1">
                          <a:latin typeface="Cambria Math" panose="02040503050406030204" pitchFamily="18" charset="0"/>
                        </a:rPr>
                        <m:t>MPa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1A307A-E629-571B-41B5-A589ACC53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64" y="5357505"/>
                <a:ext cx="614622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4E90CC5-C1DE-C5A2-0865-DBC0C9A63118}"/>
              </a:ext>
            </a:extLst>
          </p:cNvPr>
          <p:cNvSpPr txBox="1"/>
          <p:nvPr/>
        </p:nvSpPr>
        <p:spPr>
          <a:xfrm>
            <a:off x="1045945" y="5976124"/>
            <a:ext cx="6146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σ</a:t>
            </a:r>
            <a:r>
              <a:rPr lang="en-US" dirty="0"/>
              <a:t>allow = </a:t>
            </a:r>
            <a:r>
              <a:rPr lang="en-US" dirty="0" err="1"/>
              <a:t>Re,N</a:t>
            </a:r>
            <a:r>
              <a:rPr lang="en-US" dirty="0"/>
              <a:t> /</a:t>
            </a:r>
            <a:r>
              <a:rPr lang="el-GR" dirty="0"/>
              <a:t>γ</a:t>
            </a:r>
            <a:r>
              <a:rPr lang="en-US" dirty="0"/>
              <a:t>M = 370/1.2=308Mpa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65AECE8-9537-BBA3-061C-8A14DF27A81C}"/>
              </a:ext>
            </a:extLst>
          </p:cNvPr>
          <p:cNvSpPr/>
          <p:nvPr/>
        </p:nvSpPr>
        <p:spPr>
          <a:xfrm>
            <a:off x="5517573" y="6151373"/>
            <a:ext cx="443345" cy="170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A018D-14ED-E3B6-F241-A9610B1DC7BE}"/>
              </a:ext>
            </a:extLst>
          </p:cNvPr>
          <p:cNvSpPr txBox="1"/>
          <p:nvPr/>
        </p:nvSpPr>
        <p:spPr>
          <a:xfrm>
            <a:off x="6675578" y="6043333"/>
            <a:ext cx="4988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005088"/>
                </a:solidFill>
                <a:effectLst/>
                <a:latin typeface="DM Sans" pitchFamily="2" charset="0"/>
              </a:rPr>
              <a:t>163.5 MPa (Actual) &lt; 308.3 MPa (</a:t>
            </a:r>
            <a:r>
              <a:rPr lang="es-ES" dirty="0" err="1">
                <a:solidFill>
                  <a:srgbClr val="005088"/>
                </a:solidFill>
                <a:latin typeface="DM Sans" pitchFamily="2" charset="0"/>
              </a:rPr>
              <a:t>Allowable</a:t>
            </a:r>
            <a:r>
              <a:rPr lang="es-ES" dirty="0">
                <a:solidFill>
                  <a:srgbClr val="005088"/>
                </a:solidFill>
                <a:latin typeface="DM Sans" pitchFamily="2" charset="0"/>
              </a:rPr>
              <a:t>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47EA05-7FA6-3692-A337-D6A68C2842ED}"/>
              </a:ext>
            </a:extLst>
          </p:cNvPr>
          <p:cNvSpPr/>
          <p:nvPr/>
        </p:nvSpPr>
        <p:spPr>
          <a:xfrm>
            <a:off x="6675578" y="5889196"/>
            <a:ext cx="4764912" cy="559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Datumsplatzhalter 22">
            <a:extLst>
              <a:ext uri="{FF2B5EF4-FFF2-40B4-BE49-F238E27FC236}">
                <a16:creationId xmlns:a16="http://schemas.microsoft.com/office/drawing/2014/main" id="{F46ECD28-24A0-F0F8-B556-B38A621C18CB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968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6FE5A-1EA7-6E97-006F-692567F9727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8763A-2F4F-1BDC-5A3E-13DD1ED477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257F1E-31E2-79AD-CEAF-790A43C21FFF}"/>
              </a:ext>
            </a:extLst>
          </p:cNvPr>
          <p:cNvSpPr txBox="1"/>
          <p:nvPr/>
        </p:nvSpPr>
        <p:spPr>
          <a:xfrm>
            <a:off x="561109" y="1555950"/>
            <a:ext cx="10796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 three shaft notches were identified and evaluated according to the FKM guideline. The locknut groove was selected as the </a:t>
            </a:r>
            <a:r>
              <a:rPr lang="en-US" dirty="0">
                <a:highlight>
                  <a:srgbClr val="FFFF00"/>
                </a:highlight>
              </a:rPr>
              <a:t>governing notch </a:t>
            </a:r>
            <a:r>
              <a:rPr lang="en-US" dirty="0"/>
              <a:t>due to its smaller diameter and higher stress concentration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140219-F0EA-A05A-4033-7252D5DE509A}"/>
              </a:ext>
            </a:extLst>
          </p:cNvPr>
          <p:cNvGrpSpPr/>
          <p:nvPr/>
        </p:nvGrpSpPr>
        <p:grpSpPr>
          <a:xfrm>
            <a:off x="561109" y="2460069"/>
            <a:ext cx="5028870" cy="3072024"/>
            <a:chOff x="561109" y="2460069"/>
            <a:chExt cx="5028870" cy="3072024"/>
          </a:xfrm>
        </p:grpSpPr>
        <p:pic>
          <p:nvPicPr>
            <p:cNvPr id="20" name="Picture 19" descr="A drawing of a rectangular object&#10;&#10;AI-generated content may be incorrect.">
              <a:extLst>
                <a:ext uri="{FF2B5EF4-FFF2-40B4-BE49-F238E27FC236}">
                  <a16:creationId xmlns:a16="http://schemas.microsoft.com/office/drawing/2014/main" id="{579C2140-89EE-199F-34AB-6ACD96D0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109" y="2460069"/>
              <a:ext cx="5028870" cy="3072024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7B53118-CDDC-F986-AD41-50DB193E9828}"/>
                </a:ext>
              </a:extLst>
            </p:cNvPr>
            <p:cNvCxnSpPr/>
            <p:nvPr/>
          </p:nvCxnSpPr>
          <p:spPr>
            <a:xfrm flipH="1">
              <a:off x="1039091" y="2888673"/>
              <a:ext cx="519545" cy="4260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2C1C1A-D157-7D9C-47D6-CF8B0A2D537C}"/>
                </a:ext>
              </a:extLst>
            </p:cNvPr>
            <p:cNvSpPr txBox="1"/>
            <p:nvPr/>
          </p:nvSpPr>
          <p:spPr>
            <a:xfrm>
              <a:off x="1393885" y="2649682"/>
              <a:ext cx="90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/>
                <a:t>Notch1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E4B545-395E-22E3-486D-D8F44142013A}"/>
                </a:ext>
              </a:extLst>
            </p:cNvPr>
            <p:cNvSpPr txBox="1"/>
            <p:nvPr/>
          </p:nvSpPr>
          <p:spPr>
            <a:xfrm>
              <a:off x="2171484" y="2643057"/>
              <a:ext cx="902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dirty="0"/>
                <a:t>Notch 2&amp;3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365EC42-B15B-CCD0-B60C-CA6BA56D80D1}"/>
                </a:ext>
              </a:extLst>
            </p:cNvPr>
            <p:cNvCxnSpPr>
              <a:cxnSpLocks/>
            </p:cNvCxnSpPr>
            <p:nvPr/>
          </p:nvCxnSpPr>
          <p:spPr>
            <a:xfrm>
              <a:off x="2288724" y="2890533"/>
              <a:ext cx="95021" cy="4023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34E707-B6FF-ADA8-5B1B-A3DBBB16A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6538" y="2910450"/>
              <a:ext cx="138380" cy="3824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Datumsplatzhalter 22">
            <a:extLst>
              <a:ext uri="{FF2B5EF4-FFF2-40B4-BE49-F238E27FC236}">
                <a16:creationId xmlns:a16="http://schemas.microsoft.com/office/drawing/2014/main" id="{F20AB3D6-4BAF-F3EC-0E32-631ECF771F53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035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716D-7EB1-16B6-1FA2-6B3A9C70172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6BA14-1315-6167-9FAA-DC3E134BCF2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35BE3-F299-A5EB-9EFE-003355C36BD6}"/>
              </a:ext>
            </a:extLst>
          </p:cNvPr>
          <p:cNvSpPr txBox="1"/>
          <p:nvPr/>
        </p:nvSpPr>
        <p:spPr>
          <a:xfrm>
            <a:off x="838200" y="1493465"/>
            <a:ext cx="6146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Fatigue Assessment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5E2B10-3B52-26A4-7728-F089C4EEAC20}"/>
              </a:ext>
            </a:extLst>
          </p:cNvPr>
          <p:cNvSpPr txBox="1"/>
          <p:nvPr/>
        </p:nvSpPr>
        <p:spPr>
          <a:xfrm>
            <a:off x="838200" y="2013781"/>
            <a:ext cx="6146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Stress Range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29BFE8-C78B-7B97-E7C9-33BA2E7E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74" y="2013781"/>
            <a:ext cx="777307" cy="35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D04128-FF16-C998-6F75-6F7D978ADAAC}"/>
                  </a:ext>
                </a:extLst>
              </p:cNvPr>
              <p:cNvSpPr txBox="1"/>
              <p:nvPr/>
            </p:nvSpPr>
            <p:spPr>
              <a:xfrm>
                <a:off x="3076194" y="2013781"/>
                <a:ext cx="20496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=79.7</m:t>
                      </m:r>
                      <m:r>
                        <m:rPr>
                          <m:nor/>
                        </m:rPr>
                        <a:rPr lang="en-US" b="0" i="1">
                          <a:latin typeface="Cambria Math" panose="02040503050406030204" pitchFamily="18" charset="0"/>
                        </a:rPr>
                        <m:t>MPa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D04128-FF16-C998-6F75-6F7D978A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194" y="2013781"/>
                <a:ext cx="2049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4B37A13-A7DD-CD81-E615-F4AC64ACCECD}"/>
              </a:ext>
            </a:extLst>
          </p:cNvPr>
          <p:cNvSpPr txBox="1"/>
          <p:nvPr/>
        </p:nvSpPr>
        <p:spPr>
          <a:xfrm>
            <a:off x="433896" y="2417078"/>
            <a:ext cx="4278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Based on support factor n=2.3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B7D98-E9AB-21D3-057C-87AA706F1B16}"/>
              </a:ext>
            </a:extLst>
          </p:cNvPr>
          <p:cNvSpPr txBox="1"/>
          <p:nvPr/>
        </p:nvSpPr>
        <p:spPr>
          <a:xfrm>
            <a:off x="706557" y="2786410"/>
            <a:ext cx="2982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Notch Factor (</a:t>
            </a:r>
            <a:r>
              <a:rPr lang="en-US" i="0" dirty="0" err="1">
                <a:effectLst/>
              </a:rPr>
              <a:t>Kf</a:t>
            </a:r>
            <a:r>
              <a:rPr lang="en-US" i="0" dirty="0">
                <a:effectLst/>
              </a:rPr>
              <a:t>)=1.63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1FBF70-72CA-4D8A-8D54-2400AE3994E6}"/>
              </a:ext>
            </a:extLst>
          </p:cNvPr>
          <p:cNvSpPr txBox="1"/>
          <p:nvPr/>
        </p:nvSpPr>
        <p:spPr>
          <a:xfrm>
            <a:off x="433896" y="3244334"/>
            <a:ext cx="2982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</a:rPr>
              <a:t>Size Factor (</a:t>
            </a:r>
            <a:r>
              <a:rPr lang="en-US" i="0" dirty="0" err="1">
                <a:solidFill>
                  <a:schemeClr val="tx1"/>
                </a:solidFill>
                <a:effectLst/>
              </a:rPr>
              <a:t>Kdm</a:t>
            </a:r>
            <a:r>
              <a:rPr lang="en-US" i="0" dirty="0">
                <a:solidFill>
                  <a:schemeClr val="tx1"/>
                </a:solidFill>
                <a:effectLst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372FA9-ADBB-9644-76DD-8CFE11FF3C24}"/>
              </a:ext>
            </a:extLst>
          </p:cNvPr>
          <p:cNvSpPr txBox="1"/>
          <p:nvPr/>
        </p:nvSpPr>
        <p:spPr>
          <a:xfrm>
            <a:off x="2489874" y="3543126"/>
            <a:ext cx="3731916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</a:rPr>
              <a:t>(For wall thickness 592mm)</a:t>
            </a:r>
          </a:p>
          <a:p>
            <a:pPr algn="ctr">
              <a:spcBef>
                <a:spcPts val="1500"/>
              </a:spcBef>
              <a:spcAft>
                <a:spcPts val="1500"/>
              </a:spcAft>
              <a:buNone/>
            </a:pPr>
            <a:endParaRPr lang="ar-AE" b="0" i="0" dirty="0"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3EEA3-E3A1-0D85-7407-4D6082A5DC2A}"/>
                  </a:ext>
                </a:extLst>
              </p:cNvPr>
              <p:cNvSpPr txBox="1"/>
              <p:nvPr/>
            </p:nvSpPr>
            <p:spPr>
              <a:xfrm>
                <a:off x="-659062" y="3523783"/>
                <a:ext cx="6146222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=0.86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3EEA3-E3A1-0D85-7407-4D6082A5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9062" y="3523783"/>
                <a:ext cx="6146222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4CD4236-C996-1611-DF83-AEA4FF6208AD}"/>
              </a:ext>
            </a:extLst>
          </p:cNvPr>
          <p:cNvGrpSpPr/>
          <p:nvPr/>
        </p:nvGrpSpPr>
        <p:grpSpPr>
          <a:xfrm>
            <a:off x="546174" y="4602251"/>
            <a:ext cx="11351232" cy="1105915"/>
            <a:chOff x="372311" y="4512353"/>
            <a:chExt cx="11351232" cy="110591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E26737-A16A-2BE0-A07C-3FF50B4193D0}"/>
                </a:ext>
              </a:extLst>
            </p:cNvPr>
            <p:cNvGrpSpPr/>
            <p:nvPr/>
          </p:nvGrpSpPr>
          <p:grpSpPr>
            <a:xfrm>
              <a:off x="372311" y="4512353"/>
              <a:ext cx="6841472" cy="1105915"/>
              <a:chOff x="433896" y="4001050"/>
              <a:chExt cx="6841472" cy="110591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D57C7C-D72F-88F0-4440-4786117F7464}"/>
                  </a:ext>
                </a:extLst>
              </p:cNvPr>
              <p:cNvSpPr txBox="1"/>
              <p:nvPr/>
            </p:nvSpPr>
            <p:spPr>
              <a:xfrm>
                <a:off x="838200" y="4001050"/>
                <a:ext cx="64371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Fatigue Stress Limit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7201401-84B8-C81E-C750-F957D4F1682E}"/>
                      </a:ext>
                    </a:extLst>
                  </p:cNvPr>
                  <p:cNvSpPr txBox="1"/>
                  <p:nvPr/>
                </p:nvSpPr>
                <p:spPr>
                  <a:xfrm>
                    <a:off x="433896" y="4273339"/>
                    <a:ext cx="6437168" cy="8336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AK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AK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Zd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7201401-84B8-C81E-C750-F957D4F168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3896" y="4273339"/>
                    <a:ext cx="6437168" cy="8336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54FFD7-2635-67C8-6566-D46EF0A2BA9C}"/>
                </a:ext>
              </a:extLst>
            </p:cNvPr>
            <p:cNvSpPr txBox="1"/>
            <p:nvPr/>
          </p:nvSpPr>
          <p:spPr>
            <a:xfrm>
              <a:off x="5286375" y="4881685"/>
              <a:ext cx="6437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=95.1MPa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0298CE-00C5-EEE8-25A6-9596E29DA754}"/>
                  </a:ext>
                </a:extLst>
              </p:cNvPr>
              <p:cNvSpPr txBox="1"/>
              <p:nvPr/>
            </p:nvSpPr>
            <p:spPr>
              <a:xfrm>
                <a:off x="882413" y="4049354"/>
                <a:ext cx="643716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Surface Roughness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0298CE-00C5-EEE8-25A6-9596E29DA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13" y="4049354"/>
                <a:ext cx="6437168" cy="381515"/>
              </a:xfrm>
              <a:prstGeom prst="rect">
                <a:avLst/>
              </a:prstGeom>
              <a:blipFill>
                <a:blip r:embed="rId6"/>
                <a:stretch>
                  <a:fillRect l="-663" t="-634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903274-E4A8-6EC7-81EB-7D07F026BF30}"/>
              </a:ext>
            </a:extLst>
          </p:cNvPr>
          <p:cNvGrpSpPr/>
          <p:nvPr/>
        </p:nvGrpSpPr>
        <p:grpSpPr>
          <a:xfrm>
            <a:off x="5525260" y="4061621"/>
            <a:ext cx="6939737" cy="511254"/>
            <a:chOff x="755833" y="5859211"/>
            <a:chExt cx="6939737" cy="5112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37B682-A658-0703-715C-5920C3A2FE5B}"/>
                </a:ext>
              </a:extLst>
            </p:cNvPr>
            <p:cNvSpPr txBox="1"/>
            <p:nvPr/>
          </p:nvSpPr>
          <p:spPr>
            <a:xfrm>
              <a:off x="755833" y="5859211"/>
              <a:ext cx="31991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AllowableStressRange</a:t>
              </a:r>
              <a:endParaRPr lang="en-US" dirty="0"/>
            </a:p>
          </p:txBody>
        </p:sp>
        <p:pic>
          <p:nvPicPr>
            <p:cNvPr id="39" name="Picture 38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2D3463A2-430B-7BE2-89CB-AA9F11091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52402" y="5932916"/>
              <a:ext cx="1044030" cy="39627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6C1162-CC53-9F12-4F2D-75AAD72F4824}"/>
                </a:ext>
              </a:extLst>
            </p:cNvPr>
            <p:cNvSpPr txBox="1"/>
            <p:nvPr/>
          </p:nvSpPr>
          <p:spPr>
            <a:xfrm>
              <a:off x="4496432" y="6001133"/>
              <a:ext cx="31991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=121.9MPa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0D956E1-C5D6-3CC9-6897-BABC8747FFF3}"/>
              </a:ext>
            </a:extLst>
          </p:cNvPr>
          <p:cNvSpPr txBox="1"/>
          <p:nvPr/>
        </p:nvSpPr>
        <p:spPr>
          <a:xfrm>
            <a:off x="1074903" y="5512213"/>
            <a:ext cx="6561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 err="1"/>
              <a:t>FatigueVerification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9565D2-DB13-2A46-528C-D62CC23D56C2}"/>
                  </a:ext>
                </a:extLst>
              </p:cNvPr>
              <p:cNvSpPr txBox="1"/>
              <p:nvPr/>
            </p:nvSpPr>
            <p:spPr>
              <a:xfrm>
                <a:off x="1925004" y="5922100"/>
                <a:ext cx="20496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=79.7</m:t>
                      </m:r>
                      <m:r>
                        <m:rPr>
                          <m:nor/>
                        </m:rPr>
                        <a:rPr lang="en-US" b="0" i="1">
                          <a:latin typeface="Cambria Math" panose="02040503050406030204" pitchFamily="18" charset="0"/>
                        </a:rPr>
                        <m:t>MPa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9565D2-DB13-2A46-528C-D62CC23D5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04" y="5922100"/>
                <a:ext cx="20496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B19EA8-7F0E-41B6-1F55-6A375B7849E8}"/>
                  </a:ext>
                </a:extLst>
              </p:cNvPr>
              <p:cNvSpPr txBox="1"/>
              <p:nvPr/>
            </p:nvSpPr>
            <p:spPr>
              <a:xfrm>
                <a:off x="3688773" y="5875933"/>
                <a:ext cx="64371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Δσ</m:t>
                    </m:r>
                    <m:r>
                      <m:rPr>
                        <m:sty m:val="p"/>
                      </m:rPr>
                      <a:rPr lang="en-US" sz="2400" b="0" i="0" baseline="-25000" smtClean="0">
                        <a:latin typeface="Cambria Math" panose="02040503050406030204" pitchFamily="18" charset="0"/>
                      </a:rPr>
                      <m:t>allowble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1600" dirty="0"/>
                  <a:t>(121.9MPa)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B19EA8-7F0E-41B6-1F55-6A375B784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773" y="5875933"/>
                <a:ext cx="6437168" cy="461665"/>
              </a:xfrm>
              <a:prstGeom prst="rect">
                <a:avLst/>
              </a:prstGeom>
              <a:blipFill>
                <a:blip r:embed="rId9"/>
                <a:stretch>
                  <a:fillRect l="-142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B6AB1B71-B444-39C9-8F36-FCBDB8DE2B56}"/>
              </a:ext>
            </a:extLst>
          </p:cNvPr>
          <p:cNvSpPr/>
          <p:nvPr/>
        </p:nvSpPr>
        <p:spPr>
          <a:xfrm>
            <a:off x="1973376" y="5922100"/>
            <a:ext cx="4764912" cy="559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AC313C-8DAF-45B5-9F70-24CD1DF49A06}"/>
              </a:ext>
            </a:extLst>
          </p:cNvPr>
          <p:cNvSpPr txBox="1"/>
          <p:nvPr/>
        </p:nvSpPr>
        <p:spPr>
          <a:xfrm>
            <a:off x="10339055" y="6277431"/>
            <a:ext cx="2797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/>
              <a:t>Source: Optimus Shakti</a:t>
            </a:r>
          </a:p>
        </p:txBody>
      </p:sp>
      <p:sp>
        <p:nvSpPr>
          <p:cNvPr id="48" name="Datumsplatzhalter 22">
            <a:extLst>
              <a:ext uri="{FF2B5EF4-FFF2-40B4-BE49-F238E27FC236}">
                <a16:creationId xmlns:a16="http://schemas.microsoft.com/office/drawing/2014/main" id="{043F406B-84D4-17DB-F4F7-E25C1FB4B88D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22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FC5B-4074-D13B-E2F0-F6835F3A1F5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73684-30D2-6A7F-747A-29A7EAF2B81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5DCA2-C9B3-7026-69AD-A1CD4C2B617C}"/>
              </a:ext>
            </a:extLst>
          </p:cNvPr>
          <p:cNvSpPr txBox="1"/>
          <p:nvPr/>
        </p:nvSpPr>
        <p:spPr>
          <a:xfrm>
            <a:off x="838200" y="1638938"/>
            <a:ext cx="6146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Fatigue Damage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52C954-C673-1E3D-70BA-5C75B190F60C}"/>
                  </a:ext>
                </a:extLst>
              </p:cNvPr>
              <p:cNvSpPr txBox="1"/>
              <p:nvPr/>
            </p:nvSpPr>
            <p:spPr>
              <a:xfrm>
                <a:off x="931718" y="2111669"/>
                <a:ext cx="6146222" cy="787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spcAft>
                    <a:spcPts val="1125"/>
                  </a:spcAft>
                  <a:buFont typeface="Arial" panose="020B0604020202020204" pitchFamily="34" charset="0"/>
                  <a:buChar char="•"/>
                </a:pPr>
                <a:r>
                  <a:rPr lang="en-US" i="0" dirty="0">
                    <a:solidFill>
                      <a:schemeClr val="tx1"/>
                    </a:solidFill>
                    <a:effectLst/>
                  </a:rPr>
                  <a:t>Miner's Rule</a:t>
                </a:r>
              </a:p>
              <a:p>
                <a:pPr algn="l">
                  <a:buNone/>
                </a:pPr>
                <a:r>
                  <a:rPr lang="en-US" i="0" dirty="0">
                    <a:solidFill>
                      <a:schemeClr val="tx1"/>
                    </a:solidFill>
                    <a:effectLst/>
                  </a:rPr>
                  <a:t>Using slope 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  <a:effectLst/>
                  </a:rPr>
                  <a:t> and reference cycles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ar-A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ar-A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ar-AE" b="0" i="0" dirty="0">
                    <a:solidFill>
                      <a:srgbClr val="F3F0DF"/>
                    </a:solidFill>
                    <a:effectLst/>
                    <a:latin typeface="DM Sans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52C954-C673-1E3D-70BA-5C75B190F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18" y="2111669"/>
                <a:ext cx="6146222" cy="787395"/>
              </a:xfrm>
              <a:prstGeom prst="rect">
                <a:avLst/>
              </a:prstGeom>
              <a:blipFill>
                <a:blip r:embed="rId2"/>
                <a:stretch>
                  <a:fillRect l="-893" t="-307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94AE25D-ADB4-E8EB-03B5-C5806D0EEBB8}"/>
              </a:ext>
            </a:extLst>
          </p:cNvPr>
          <p:cNvSpPr txBox="1"/>
          <p:nvPr/>
        </p:nvSpPr>
        <p:spPr>
          <a:xfrm>
            <a:off x="10339055" y="6277431"/>
            <a:ext cx="2797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/>
              <a:t>Source: Optimus Shakti</a:t>
            </a:r>
          </a:p>
        </p:txBody>
      </p:sp>
      <p:pic>
        <p:nvPicPr>
          <p:cNvPr id="15" name="Picture 1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1503B1E-0545-9857-E158-D3D739B4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62" y="3002463"/>
            <a:ext cx="4038950" cy="50296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A5056C9-4CCD-04D2-E791-D1582B138396}"/>
              </a:ext>
            </a:extLst>
          </p:cNvPr>
          <p:cNvGrpSpPr/>
          <p:nvPr/>
        </p:nvGrpSpPr>
        <p:grpSpPr>
          <a:xfrm>
            <a:off x="1177462" y="3759397"/>
            <a:ext cx="5233905" cy="973536"/>
            <a:chOff x="1177462" y="3759397"/>
            <a:chExt cx="5233905" cy="973536"/>
          </a:xfrm>
        </p:grpSpPr>
        <p:pic>
          <p:nvPicPr>
            <p:cNvPr id="17" name="Picture 16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DB65C70E-B644-A26F-2B88-14833804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3196"/>
            <a:stretch>
              <a:fillRect/>
            </a:stretch>
          </p:blipFill>
          <p:spPr>
            <a:xfrm>
              <a:off x="1177462" y="3917064"/>
              <a:ext cx="2461473" cy="4101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564D454-1BFA-6A96-8A23-DAE7F8AF2D81}"/>
                    </a:ext>
                  </a:extLst>
                </p:cNvPr>
                <p:cNvSpPr txBox="1"/>
                <p:nvPr/>
              </p:nvSpPr>
              <p:spPr>
                <a:xfrm>
                  <a:off x="2497108" y="3759397"/>
                  <a:ext cx="3914259" cy="9735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61.0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39.85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</m:s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564D454-1BFA-6A96-8A23-DAE7F8AF2D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108" y="3759397"/>
                  <a:ext cx="3914259" cy="9735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F2E8E81-D61C-A92C-251B-78300C07D40A}"/>
              </a:ext>
            </a:extLst>
          </p:cNvPr>
          <p:cNvSpPr txBox="1"/>
          <p:nvPr/>
        </p:nvSpPr>
        <p:spPr>
          <a:xfrm>
            <a:off x="1184373" y="4855255"/>
            <a:ext cx="7930861" cy="78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Total Damage</a:t>
            </a:r>
            <a:r>
              <a:rPr lang="en-US" dirty="0"/>
              <a:t>=0.21</a:t>
            </a:r>
          </a:p>
          <a:p>
            <a:pPr algn="l">
              <a:spcAft>
                <a:spcPts val="1125"/>
              </a:spcAft>
              <a:buNone/>
            </a:pPr>
            <a:endParaRPr lang="en-US" i="0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16DEB4-BA7C-CCEB-E707-523B109E6E7C}"/>
              </a:ext>
            </a:extLst>
          </p:cNvPr>
          <p:cNvSpPr txBox="1"/>
          <p:nvPr/>
        </p:nvSpPr>
        <p:spPr>
          <a:xfrm>
            <a:off x="5514975" y="3940769"/>
            <a:ext cx="6603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=0.21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2DA1997-8A35-88FB-56A4-DD730AB3BC94}"/>
              </a:ext>
            </a:extLst>
          </p:cNvPr>
          <p:cNvGrpSpPr/>
          <p:nvPr/>
        </p:nvGrpSpPr>
        <p:grpSpPr>
          <a:xfrm>
            <a:off x="3708498" y="4826121"/>
            <a:ext cx="2868788" cy="908123"/>
            <a:chOff x="4074968" y="4837380"/>
            <a:chExt cx="2868788" cy="9081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22DCAD-5754-073B-909F-A25AB4902155}"/>
                </a:ext>
              </a:extLst>
            </p:cNvPr>
            <p:cNvSpPr txBox="1"/>
            <p:nvPr/>
          </p:nvSpPr>
          <p:spPr>
            <a:xfrm>
              <a:off x="4195331" y="4958108"/>
              <a:ext cx="2641887" cy="787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125"/>
                </a:spcAft>
              </a:pPr>
              <a:r>
                <a:rPr lang="en-US" i="0" dirty="0">
                  <a:effectLst/>
                </a:rPr>
                <a:t>Total Damage</a:t>
              </a:r>
              <a:r>
                <a:rPr lang="en-US" dirty="0"/>
                <a:t>=0.21 &lt; 1</a:t>
              </a:r>
            </a:p>
            <a:p>
              <a:pPr algn="l">
                <a:spcAft>
                  <a:spcPts val="1125"/>
                </a:spcAft>
                <a:buNone/>
              </a:pPr>
              <a:endParaRPr lang="en-US" i="0" dirty="0">
                <a:effectLst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C1B4D6-CD36-9C28-98B8-356AC2E28DC3}"/>
                </a:ext>
              </a:extLst>
            </p:cNvPr>
            <p:cNvSpPr/>
            <p:nvPr/>
          </p:nvSpPr>
          <p:spPr>
            <a:xfrm>
              <a:off x="4074968" y="4837380"/>
              <a:ext cx="2868788" cy="5599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3D779F9-B8BF-F83C-66B4-5E3436BBA10B}"/>
              </a:ext>
            </a:extLst>
          </p:cNvPr>
          <p:cNvSpPr txBox="1"/>
          <p:nvPr/>
        </p:nvSpPr>
        <p:spPr>
          <a:xfrm>
            <a:off x="1152526" y="5704893"/>
            <a:ext cx="6603422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5088"/>
                </a:solidFill>
                <a:effectLst/>
                <a:latin typeface="DM Sans" pitchFamily="2" charset="0"/>
              </a:rPr>
              <a:t>The shaft is </a:t>
            </a:r>
            <a:r>
              <a:rPr lang="en-US" b="1" i="0" dirty="0">
                <a:solidFill>
                  <a:srgbClr val="005088"/>
                </a:solidFill>
                <a:effectLst/>
                <a:latin typeface="DM Sans" pitchFamily="2" charset="0"/>
              </a:rPr>
              <a:t>SAFE</a:t>
            </a:r>
            <a:r>
              <a:rPr lang="en-US" b="0" i="0" dirty="0">
                <a:solidFill>
                  <a:srgbClr val="005088"/>
                </a:solidFill>
                <a:effectLst/>
                <a:latin typeface="DM Sans" pitchFamily="2" charset="0"/>
              </a:rPr>
              <a:t> against Ultimate Limit State (47% margin).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5088"/>
                </a:solidFill>
                <a:effectLst/>
                <a:latin typeface="DM Sans" pitchFamily="2" charset="0"/>
              </a:rPr>
              <a:t>The shaft is </a:t>
            </a:r>
            <a:r>
              <a:rPr lang="en-US" b="1" i="0" dirty="0">
                <a:solidFill>
                  <a:srgbClr val="005088"/>
                </a:solidFill>
                <a:effectLst/>
                <a:latin typeface="DM Sans" pitchFamily="2" charset="0"/>
              </a:rPr>
              <a:t>SAFE</a:t>
            </a:r>
            <a:r>
              <a:rPr lang="en-US" b="0" i="0" dirty="0">
                <a:solidFill>
                  <a:srgbClr val="005088"/>
                </a:solidFill>
                <a:effectLst/>
                <a:latin typeface="DM Sans" pitchFamily="2" charset="0"/>
              </a:rPr>
              <a:t> against Fatigue (Damage = 0.21)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D0F256-9A94-B6AE-E29A-698E2728BD30}"/>
              </a:ext>
            </a:extLst>
          </p:cNvPr>
          <p:cNvSpPr/>
          <p:nvPr/>
        </p:nvSpPr>
        <p:spPr>
          <a:xfrm>
            <a:off x="1014414" y="5685657"/>
            <a:ext cx="6879646" cy="787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atumsplatzhalter 22">
            <a:extLst>
              <a:ext uri="{FF2B5EF4-FFF2-40B4-BE49-F238E27FC236}">
                <a16:creationId xmlns:a16="http://schemas.microsoft.com/office/drawing/2014/main" id="{4F4AD04C-42F0-B509-C1B7-9C5142465A94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06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 – Rotor Bearing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0688"/>
            <a:ext cx="10988040" cy="4616806"/>
          </a:xfrm>
        </p:spPr>
        <p:txBody>
          <a:bodyPr>
            <a:normAutofit lnSpcReduction="10000"/>
          </a:bodyPr>
          <a:lstStyle>
            <a:lvl1pPr marL="0" indent="0">
              <a:buNone/>
              <a:defRPr sz="1600"/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Optimus Shakti, Optimus 60E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DIN EN 10083-3: Steels for quenching and tempering – Part 3: Technical delivery conditions for alloy steels</a:t>
            </a:r>
            <a:r>
              <a:rPr lang="en-US" dirty="0"/>
              <a:t>. Retrieved November 22, 2025, from </a:t>
            </a:r>
            <a:r>
              <a:rPr lang="en-US" dirty="0">
                <a:hlinkClick r:id="rId2"/>
              </a:rPr>
              <a:t>https://studylib.net/doc/18166049/din-en-10083-steel-for-quenching-and-tempering-part-3-</a:t>
            </a:r>
            <a:r>
              <a:rPr lang="en-US" dirty="0"/>
              <a:t>       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/>
              <a:t>American Institute of Steel Construction. (1989). </a:t>
            </a:r>
            <a:r>
              <a:rPr lang="en-US" altLang="en-US" i="1" dirty="0"/>
              <a:t>Manual of Steel Construction: Allowable Stress Design</a:t>
            </a:r>
            <a:r>
              <a:rPr lang="en-US" altLang="en-US" dirty="0"/>
              <a:t> (9th ed.). Chicago, IL: Author. Retrieved November 22, 2025, from </a:t>
            </a:r>
            <a:r>
              <a:rPr lang="en-US" altLang="en-US" dirty="0">
                <a:hlinkClick r:id="rId3"/>
              </a:rPr>
              <a:t>Internet Archive (Manual of Steel Construction: Allowable Stress Design, 9th Edition)</a:t>
            </a:r>
            <a:endParaRPr lang="en-US" altLang="en-US" dirty="0"/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/>
              <a:t>LLM(Large Language Models).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 err="1"/>
              <a:t>Germanischer</a:t>
            </a:r>
            <a:r>
              <a:rPr lang="en-US" dirty="0"/>
              <a:t> Lloyd Industrial Services GmbH, Renewables Certification. (2010). Guideline for the certification of wind turbines.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de-DE" dirty="0"/>
              <a:t>M. Wilhelmsen A/S. (n.d.). </a:t>
            </a:r>
            <a:r>
              <a:rPr lang="de-DE" i="1" dirty="0"/>
              <a:t>STEEL BOLT M48X240 10.9 DIN 931</a:t>
            </a:r>
            <a:r>
              <a:rPr lang="de-DE" dirty="0"/>
              <a:t>. Abgerufen am 8. Dezember 2025, von </a:t>
            </a:r>
            <a:r>
              <a:rPr lang="de-DE" dirty="0">
                <a:hlinkClick r:id="rId4"/>
              </a:rPr>
              <a:t>https://ehandel.mw.dk/en/steel-bolts-din-931/steel-bolt-m48-109</a:t>
            </a:r>
            <a:endParaRPr lang="de-DE" dirty="0"/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de-DE" dirty="0"/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de-DE" dirty="0"/>
              <a:t>FKM guidelines.</a:t>
            </a:r>
            <a:endParaRPr lang="en-US" dirty="0"/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lvl="0" indent="-342900">
              <a:buFont typeface="+mj-lt"/>
              <a:buAutoNum type="arabicPeriod"/>
              <a:defRPr/>
            </a:pPr>
            <a:endParaRPr lang="en-US" dirty="0"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dirty="0"/>
          </a:p>
          <a:p>
            <a:pPr lv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Datumsplatzhalter 22">
            <a:extLst>
              <a:ext uri="{FF2B5EF4-FFF2-40B4-BE49-F238E27FC236}">
                <a16:creationId xmlns:a16="http://schemas.microsoft.com/office/drawing/2014/main" id="{72C98D72-087E-B675-8792-90990DB14316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24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endParaRPr lang="en-GB" sz="40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103C8AC-ACFF-082C-E04A-301598446FCB}"/>
              </a:ext>
            </a:extLst>
          </p:cNvPr>
          <p:cNvSpPr txBox="1">
            <a:spLocks/>
          </p:cNvSpPr>
          <p:nvPr/>
        </p:nvSpPr>
        <p:spPr>
          <a:xfrm>
            <a:off x="1158240" y="2516402"/>
            <a:ext cx="10414000" cy="912598"/>
          </a:xfrm>
          <a:prstGeom prst="rect">
            <a:avLst/>
          </a:prstGeom>
        </p:spPr>
        <p:txBody>
          <a:bodyPr numCol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r>
              <a:rPr lang="it-IT" sz="4000" dirty="0"/>
              <a:t>Weekly Presentation : Rotor Bearing System</a:t>
            </a:r>
            <a:endParaRPr lang="en-GB" sz="40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5C6A5A-D647-B958-532A-B6FD2180F534}"/>
              </a:ext>
            </a:extLst>
          </p:cNvPr>
          <p:cNvSpPr txBox="1"/>
          <p:nvPr/>
        </p:nvSpPr>
        <p:spPr>
          <a:xfrm>
            <a:off x="3591498" y="3539230"/>
            <a:ext cx="4786685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2000" dirty="0">
                <a:latin typeface="Aptos (Textkörper)"/>
              </a:rPr>
              <a:t>Week number: 13</a:t>
            </a:r>
          </a:p>
          <a:p>
            <a:pPr algn="ctr"/>
            <a:r>
              <a:rPr lang="it-IT" sz="2000" dirty="0">
                <a:latin typeface="Aptos (Textkörper)"/>
              </a:rPr>
              <a:t>Date: 16 /12/2025</a:t>
            </a:r>
          </a:p>
          <a:p>
            <a:pPr algn="ctr"/>
            <a:r>
              <a:rPr lang="it-IT" sz="2000" dirty="0">
                <a:latin typeface="Aptos (Textkörper)"/>
              </a:rPr>
              <a:t>Supervisor: </a:t>
            </a:r>
            <a:r>
              <a:rPr lang="it-IT" sz="2000" dirty="0"/>
              <a:t>Prof.  Peter Quell </a:t>
            </a:r>
            <a:endParaRPr lang="it-IT" sz="2000" dirty="0">
              <a:latin typeface="Aptos (Textkörper)"/>
            </a:endParaRPr>
          </a:p>
          <a:p>
            <a:endParaRPr lang="en-GB" dirty="0"/>
          </a:p>
        </p:txBody>
      </p:sp>
      <p:sp>
        <p:nvSpPr>
          <p:cNvPr id="5" name="Textfeld 12">
            <a:extLst>
              <a:ext uri="{FF2B5EF4-FFF2-40B4-BE49-F238E27FC236}">
                <a16:creationId xmlns:a16="http://schemas.microsoft.com/office/drawing/2014/main" id="{D9A567B7-3E99-FE45-F4F9-8DF602E8F987}"/>
              </a:ext>
            </a:extLst>
          </p:cNvPr>
          <p:cNvSpPr txBox="1">
            <a:spLocks/>
          </p:cNvSpPr>
          <p:nvPr/>
        </p:nvSpPr>
        <p:spPr>
          <a:xfrm>
            <a:off x="1393885" y="4570995"/>
            <a:ext cx="10450286" cy="37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 Divyesh Mistry,  Venkata Sreekanth .K , Sreehari Padachery, Jill Sadariya 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BEA2004-2B46-4FBB-0674-B520F411077A}"/>
              </a:ext>
            </a:extLst>
          </p:cNvPr>
          <p:cNvSpPr txBox="1">
            <a:spLocks/>
          </p:cNvSpPr>
          <p:nvPr/>
        </p:nvSpPr>
        <p:spPr>
          <a:xfrm>
            <a:off x="4801762" y="4942122"/>
            <a:ext cx="3399846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 : Sreehari Padachery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15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endParaRPr lang="de-DE" sz="2000" dirty="0"/>
          </a:p>
          <a:p>
            <a:r>
              <a:rPr lang="en-US" sz="2000" dirty="0"/>
              <a:t>Shaft.</a:t>
            </a:r>
          </a:p>
          <a:p>
            <a:r>
              <a:rPr lang="en-US" sz="2000" dirty="0"/>
              <a:t>Rotor Lock Disc.</a:t>
            </a:r>
          </a:p>
          <a:p>
            <a:r>
              <a:rPr lang="de-DE" sz="2000" dirty="0"/>
              <a:t>Bearing Housing.</a:t>
            </a:r>
            <a:endParaRPr lang="en-US" sz="2000" dirty="0"/>
          </a:p>
          <a:p>
            <a:r>
              <a:rPr lang="en-US" sz="2000" dirty="0"/>
              <a:t>Rotor Lock Pin.</a:t>
            </a:r>
          </a:p>
          <a:p>
            <a:r>
              <a:rPr lang="en-US" sz="2000" dirty="0"/>
              <a:t>Labyrinth seal.</a:t>
            </a:r>
          </a:p>
          <a:p>
            <a:r>
              <a:rPr lang="en-US" sz="2000" dirty="0"/>
              <a:t>Lock nut.</a:t>
            </a:r>
          </a:p>
          <a:p>
            <a:r>
              <a:rPr lang="de-DE" sz="2000" dirty="0"/>
              <a:t>Rotor Bearing Assembly.</a:t>
            </a:r>
          </a:p>
          <a:p>
            <a:r>
              <a:rPr lang="en-US" sz="2000" dirty="0"/>
              <a:t>Fatigue  calculation.</a:t>
            </a:r>
            <a:endParaRPr lang="de-DE" sz="2000" dirty="0"/>
          </a:p>
          <a:p>
            <a:r>
              <a:rPr lang="en-US" sz="2000" dirty="0"/>
              <a:t>Bibliography.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3</a:t>
            </a:fld>
            <a:endParaRPr lang="en-GB"/>
          </a:p>
        </p:txBody>
      </p:sp>
      <p:sp>
        <p:nvSpPr>
          <p:cNvPr id="3" name="Datumsplatzhalter 22">
            <a:extLst>
              <a:ext uri="{FF2B5EF4-FFF2-40B4-BE49-F238E27FC236}">
                <a16:creationId xmlns:a16="http://schemas.microsoft.com/office/drawing/2014/main" id="{A6E2EAB9-B1A6-2D7F-9370-FA47D0E5A727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23360-C419-8135-5DA7-6EE58FF75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DA28F-A84E-1BB7-1FB4-21BDA2870C8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37854-92E1-A67A-9C9C-A408E89D036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A45C4106-E156-8535-290A-85008260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01"/>
            <a:ext cx="10515600" cy="1325563"/>
          </a:xfrm>
        </p:spPr>
        <p:txBody>
          <a:bodyPr>
            <a:normAutofit/>
          </a:bodyPr>
          <a:lstStyle/>
          <a:p>
            <a:r>
              <a:rPr lang="de-DE" sz="4800" dirty="0"/>
              <a:t> Rotor </a:t>
            </a:r>
            <a:r>
              <a:rPr lang="en-US" sz="4800" dirty="0"/>
              <a:t>Shaft </a:t>
            </a:r>
            <a:endParaRPr lang="en-GB" sz="48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E8532A-FF1C-1FD2-3C5F-2A98BEED2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093915"/>
              </p:ext>
            </p:extLst>
          </p:nvPr>
        </p:nvGraphicFramePr>
        <p:xfrm>
          <a:off x="6362750" y="1558569"/>
          <a:ext cx="5676800" cy="251038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83578">
                  <a:extLst>
                    <a:ext uri="{9D8B030D-6E8A-4147-A177-3AD203B41FA5}">
                      <a16:colId xmlns:a16="http://schemas.microsoft.com/office/drawing/2014/main" val="2533635215"/>
                    </a:ext>
                  </a:extLst>
                </a:gridCol>
                <a:gridCol w="1592537">
                  <a:extLst>
                    <a:ext uri="{9D8B030D-6E8A-4147-A177-3AD203B41FA5}">
                      <a16:colId xmlns:a16="http://schemas.microsoft.com/office/drawing/2014/main" val="4063132216"/>
                    </a:ext>
                  </a:extLst>
                </a:gridCol>
                <a:gridCol w="1030506">
                  <a:extLst>
                    <a:ext uri="{9D8B030D-6E8A-4147-A177-3AD203B41FA5}">
                      <a16:colId xmlns:a16="http://schemas.microsoft.com/office/drawing/2014/main" val="116457611"/>
                    </a:ext>
                  </a:extLst>
                </a:gridCol>
                <a:gridCol w="470179">
                  <a:extLst>
                    <a:ext uri="{9D8B030D-6E8A-4147-A177-3AD203B41FA5}">
                      <a16:colId xmlns:a16="http://schemas.microsoft.com/office/drawing/2014/main" val="423459598"/>
                    </a:ext>
                  </a:extLst>
                </a:gridCol>
              </a:tblGrid>
              <a:tr h="520469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b="1" dirty="0">
                          <a:effectLst/>
                        </a:rPr>
                        <a:t>Description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b="1" dirty="0">
                          <a:effectLst/>
                        </a:rPr>
                        <a:t>Symbol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b="1" dirty="0">
                          <a:effectLst/>
                        </a:rPr>
                        <a:t>Value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600" b="1" dirty="0">
                          <a:effectLst/>
                        </a:rPr>
                        <a:t>Unit</a:t>
                      </a:r>
                    </a:p>
                  </a:txBody>
                  <a:tcPr marL="20270" marR="20270" marT="13513" marB="13513" anchor="ctr"/>
                </a:tc>
                <a:extLst>
                  <a:ext uri="{0D108BD9-81ED-4DB2-BD59-A6C34878D82A}">
                    <a16:rowId xmlns:a16="http://schemas.microsoft.com/office/drawing/2014/main" val="114745481"/>
                  </a:ext>
                </a:extLst>
              </a:tr>
              <a:tr h="39798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Outer screw circle diameter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dt2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2450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mm</a:t>
                      </a:r>
                    </a:p>
                  </a:txBody>
                  <a:tcPr marL="20270" marR="20270" marT="13513" marB="13513" anchor="ctr"/>
                </a:tc>
                <a:extLst>
                  <a:ext uri="{0D108BD9-81ED-4DB2-BD59-A6C34878D82A}">
                    <a16:rowId xmlns:a16="http://schemas.microsoft.com/office/drawing/2014/main" val="1265938367"/>
                  </a:ext>
                </a:extLst>
              </a:tr>
              <a:tr h="39798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Inner screw circle diameter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dt1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2250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mm</a:t>
                      </a:r>
                    </a:p>
                  </a:txBody>
                  <a:tcPr marL="20270" marR="20270" marT="13513" marB="13513" anchor="ctr"/>
                </a:tc>
                <a:extLst>
                  <a:ext uri="{0D108BD9-81ED-4DB2-BD59-A6C34878D82A}">
                    <a16:rowId xmlns:a16="http://schemas.microsoft.com/office/drawing/2014/main" val="2019828821"/>
                  </a:ext>
                </a:extLst>
              </a:tr>
              <a:tr h="39798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No. of screws per bolt circle diameter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200" dirty="0">
                          <a:effectLst/>
                        </a:rPr>
                        <a:t>N</a:t>
                      </a:r>
                      <a:r>
                        <a:rPr lang="pt-BR" sz="1200" baseline="-25000" dirty="0">
                          <a:effectLst/>
                        </a:rPr>
                        <a:t>total</a:t>
                      </a:r>
                      <a:r>
                        <a:rPr lang="pt-BR" sz="1200" dirty="0">
                          <a:effectLst/>
                        </a:rPr>
                        <a:t> = N</a:t>
                      </a:r>
                      <a:r>
                        <a:rPr lang="pt-BR" sz="1200" baseline="-25000" dirty="0">
                          <a:effectLst/>
                        </a:rPr>
                        <a:t>ICB</a:t>
                      </a:r>
                      <a:r>
                        <a:rPr lang="pt-BR" sz="1200" dirty="0">
                          <a:effectLst/>
                        </a:rPr>
                        <a:t> + N</a:t>
                      </a:r>
                      <a:r>
                        <a:rPr lang="pt-BR" sz="1200" baseline="-25000" dirty="0">
                          <a:effectLst/>
                        </a:rPr>
                        <a:t>OCB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94+102=196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en-US" sz="1200" dirty="0">
                        <a:effectLst/>
                      </a:endParaRPr>
                    </a:p>
                  </a:txBody>
                  <a:tcPr marL="20270" marR="20270" marT="13513" marB="13513" anchor="ctr"/>
                </a:tc>
                <a:extLst>
                  <a:ext uri="{0D108BD9-81ED-4DB2-BD59-A6C34878D82A}">
                    <a16:rowId xmlns:a16="http://schemas.microsoft.com/office/drawing/2014/main" val="991108475"/>
                  </a:ext>
                </a:extLst>
              </a:tr>
              <a:tr h="39798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Integrated </a:t>
                      </a:r>
                      <a:r>
                        <a:rPr lang="en-US" sz="1200" dirty="0" err="1">
                          <a:effectLst/>
                        </a:rPr>
                        <a:t>rotorlock</a:t>
                      </a:r>
                      <a:r>
                        <a:rPr lang="en-US" sz="1200" dirty="0">
                          <a:effectLst/>
                        </a:rPr>
                        <a:t> Flange outer </a:t>
                      </a:r>
                      <a:r>
                        <a:rPr lang="en-US" sz="1200" dirty="0" err="1">
                          <a:effectLst/>
                        </a:rPr>
                        <a:t>dia</a:t>
                      </a:r>
                      <a:endParaRPr lang="en-US" sz="1200" dirty="0">
                        <a:effectLst/>
                      </a:endParaRP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200" baseline="0" dirty="0">
                          <a:effectLst/>
                        </a:rPr>
                        <a:t>D</a:t>
                      </a:r>
                      <a:r>
                        <a:rPr lang="pt-BR" sz="1200" baseline="-25000" dirty="0">
                          <a:effectLst/>
                        </a:rPr>
                        <a:t>flange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3190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mm</a:t>
                      </a:r>
                    </a:p>
                  </a:txBody>
                  <a:tcPr marL="20270" marR="20270" marT="13513" marB="13513" anchor="ctr"/>
                </a:tc>
                <a:extLst>
                  <a:ext uri="{0D108BD9-81ED-4DB2-BD59-A6C34878D82A}">
                    <a16:rowId xmlns:a16="http://schemas.microsoft.com/office/drawing/2014/main" val="3317019928"/>
                  </a:ext>
                </a:extLst>
              </a:tr>
              <a:tr h="39798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Integrated Flange Thickness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800" baseline="-25000" dirty="0">
                          <a:effectLst/>
                        </a:rPr>
                        <a:t>t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200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200" dirty="0">
                          <a:effectLst/>
                        </a:rPr>
                        <a:t>mm</a:t>
                      </a:r>
                    </a:p>
                  </a:txBody>
                  <a:tcPr marL="20270" marR="20270" marT="13513" marB="13513" anchor="ctr"/>
                </a:tc>
                <a:extLst>
                  <a:ext uri="{0D108BD9-81ED-4DB2-BD59-A6C34878D82A}">
                    <a16:rowId xmlns:a16="http://schemas.microsoft.com/office/drawing/2014/main" val="369356604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79C6CA-377A-5819-128B-0BCA8E5C343C}"/>
              </a:ext>
            </a:extLst>
          </p:cNvPr>
          <p:cNvSpPr txBox="1"/>
          <p:nvPr/>
        </p:nvSpPr>
        <p:spPr>
          <a:xfrm>
            <a:off x="6567643" y="4000841"/>
            <a:ext cx="305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dirty="0"/>
              <a:t>Gear box Side Flange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976937E-6616-E83D-E6FB-593998949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76878"/>
              </p:ext>
            </p:extLst>
          </p:nvPr>
        </p:nvGraphicFramePr>
        <p:xfrm>
          <a:off x="6415574" y="4338587"/>
          <a:ext cx="5571153" cy="201321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601933">
                  <a:extLst>
                    <a:ext uri="{9D8B030D-6E8A-4147-A177-3AD203B41FA5}">
                      <a16:colId xmlns:a16="http://schemas.microsoft.com/office/drawing/2014/main" val="2533635215"/>
                    </a:ext>
                  </a:extLst>
                </a:gridCol>
                <a:gridCol w="1474626">
                  <a:extLst>
                    <a:ext uri="{9D8B030D-6E8A-4147-A177-3AD203B41FA5}">
                      <a16:colId xmlns:a16="http://schemas.microsoft.com/office/drawing/2014/main" val="4063132216"/>
                    </a:ext>
                  </a:extLst>
                </a:gridCol>
                <a:gridCol w="1060881">
                  <a:extLst>
                    <a:ext uri="{9D8B030D-6E8A-4147-A177-3AD203B41FA5}">
                      <a16:colId xmlns:a16="http://schemas.microsoft.com/office/drawing/2014/main" val="116457611"/>
                    </a:ext>
                  </a:extLst>
                </a:gridCol>
                <a:gridCol w="433713">
                  <a:extLst>
                    <a:ext uri="{9D8B030D-6E8A-4147-A177-3AD203B41FA5}">
                      <a16:colId xmlns:a16="http://schemas.microsoft.com/office/drawing/2014/main" val="423459598"/>
                    </a:ext>
                  </a:extLst>
                </a:gridCol>
              </a:tblGrid>
              <a:tr h="432414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1" dirty="0">
                          <a:effectLst/>
                        </a:rPr>
                        <a:t>Description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1" dirty="0">
                          <a:effectLst/>
                        </a:rPr>
                        <a:t>Symbol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1" dirty="0">
                          <a:effectLst/>
                        </a:rPr>
                        <a:t>Value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1" dirty="0">
                          <a:effectLst/>
                        </a:rPr>
                        <a:t>Unit</a:t>
                      </a:r>
                    </a:p>
                  </a:txBody>
                  <a:tcPr marL="20270" marR="20270" marT="13513" marB="13513" anchor="ctr"/>
                </a:tc>
                <a:extLst>
                  <a:ext uri="{0D108BD9-81ED-4DB2-BD59-A6C34878D82A}">
                    <a16:rowId xmlns:a16="http://schemas.microsoft.com/office/drawing/2014/main" val="114745481"/>
                  </a:ext>
                </a:extLst>
              </a:tr>
              <a:tr h="41349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screw circle diameter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dt1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1464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mm</a:t>
                      </a:r>
                    </a:p>
                  </a:txBody>
                  <a:tcPr marL="20270" marR="20270" marT="13513" marB="13513" anchor="ctr"/>
                </a:tc>
                <a:extLst>
                  <a:ext uri="{0D108BD9-81ED-4DB2-BD59-A6C34878D82A}">
                    <a16:rowId xmlns:a16="http://schemas.microsoft.com/office/drawing/2014/main" val="2019828821"/>
                  </a:ext>
                </a:extLst>
              </a:tr>
              <a:tr h="583654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No. of screws per bolt circle diameter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pt-BR" sz="1400" dirty="0">
                          <a:effectLst/>
                        </a:rPr>
                        <a:t>N</a:t>
                      </a:r>
                      <a:r>
                        <a:rPr lang="pt-BR" sz="1400" baseline="-25000" dirty="0">
                          <a:effectLst/>
                        </a:rPr>
                        <a:t>total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endParaRPr lang="pt-BR" sz="1400" baseline="-25000" dirty="0">
                        <a:effectLst/>
                      </a:endParaRP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46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en-US" sz="1400" dirty="0">
                        <a:effectLst/>
                      </a:endParaRPr>
                    </a:p>
                  </a:txBody>
                  <a:tcPr marL="20270" marR="20270" marT="13513" marB="13513" anchor="ctr"/>
                </a:tc>
                <a:extLst>
                  <a:ext uri="{0D108BD9-81ED-4DB2-BD59-A6C34878D82A}">
                    <a16:rowId xmlns:a16="http://schemas.microsoft.com/office/drawing/2014/main" val="991108475"/>
                  </a:ext>
                </a:extLst>
              </a:tr>
              <a:tr h="583654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Flange outer </a:t>
                      </a:r>
                      <a:r>
                        <a:rPr lang="en-US" sz="1400" dirty="0" err="1">
                          <a:effectLst/>
                        </a:rPr>
                        <a:t>dia</a:t>
                      </a:r>
                      <a:endParaRPr lang="en-US" sz="1400" dirty="0">
                        <a:effectLst/>
                      </a:endParaRP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aseline="0" dirty="0">
                          <a:effectLst/>
                        </a:rPr>
                        <a:t>D</a:t>
                      </a:r>
                      <a:r>
                        <a:rPr lang="pt-BR" sz="1400" baseline="-25000" dirty="0">
                          <a:effectLst/>
                        </a:rPr>
                        <a:t>flange</a:t>
                      </a:r>
                    </a:p>
                    <a:p>
                      <a:pPr algn="ctr" rtl="0" fontAlgn="b">
                        <a:buNone/>
                      </a:pPr>
                      <a:endParaRPr lang="pt-BR" sz="1400" baseline="-25000" dirty="0">
                        <a:effectLst/>
                      </a:endParaRP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1584</a:t>
                      </a:r>
                    </a:p>
                  </a:txBody>
                  <a:tcPr marL="20270" marR="20270" marT="13513" marB="13513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dirty="0">
                          <a:effectLst/>
                        </a:rPr>
                        <a:t>mm</a:t>
                      </a:r>
                    </a:p>
                  </a:txBody>
                  <a:tcPr marL="20270" marR="20270" marT="13513" marB="13513" anchor="ctr"/>
                </a:tc>
                <a:extLst>
                  <a:ext uri="{0D108BD9-81ED-4DB2-BD59-A6C34878D82A}">
                    <a16:rowId xmlns:a16="http://schemas.microsoft.com/office/drawing/2014/main" val="33207187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6AF81C8-B9D4-6C71-7878-5A3AB3CCC600}"/>
              </a:ext>
            </a:extLst>
          </p:cNvPr>
          <p:cNvSpPr txBox="1"/>
          <p:nvPr/>
        </p:nvSpPr>
        <p:spPr>
          <a:xfrm>
            <a:off x="7449717" y="1257349"/>
            <a:ext cx="305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dirty="0"/>
              <a:t>Hub Side Flange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BCBD8-A2AF-0C1A-A6A0-A6DD587F07A2}"/>
              </a:ext>
            </a:extLst>
          </p:cNvPr>
          <p:cNvSpPr txBox="1"/>
          <p:nvPr/>
        </p:nvSpPr>
        <p:spPr>
          <a:xfrm>
            <a:off x="3099023" y="6335971"/>
            <a:ext cx="2797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(Own Design)</a:t>
            </a:r>
          </a:p>
        </p:txBody>
      </p:sp>
      <p:sp>
        <p:nvSpPr>
          <p:cNvPr id="8" name="Datumsplatzhalter 22">
            <a:extLst>
              <a:ext uri="{FF2B5EF4-FFF2-40B4-BE49-F238E27FC236}">
                <a16:creationId xmlns:a16="http://schemas.microsoft.com/office/drawing/2014/main" id="{71A93300-F1AA-0BB5-07CF-6BEFEE20B83A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  <p:pic>
        <p:nvPicPr>
          <p:cNvPr id="13" name="Picture 12" descr="A drawing of a tube&#10;&#10;AI-generated content may be incorrect.">
            <a:extLst>
              <a:ext uri="{FF2B5EF4-FFF2-40B4-BE49-F238E27FC236}">
                <a16:creationId xmlns:a16="http://schemas.microsoft.com/office/drawing/2014/main" id="{F4D00AA3-858D-2391-9FEA-E459125F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32" y="1765639"/>
            <a:ext cx="5106982" cy="40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6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D565-0BBF-4489-829E-6A942814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Rotor Lock Disc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EA314-E1CD-FA35-8A68-6B05268CD6E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6260-867D-095A-0BC9-44084227AF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0FBFC-5518-E4C0-6AE2-239EB8AF1F06}"/>
              </a:ext>
            </a:extLst>
          </p:cNvPr>
          <p:cNvSpPr txBox="1"/>
          <p:nvPr/>
        </p:nvSpPr>
        <p:spPr>
          <a:xfrm>
            <a:off x="3099023" y="6335971"/>
            <a:ext cx="2797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(Own Design)</a:t>
            </a:r>
          </a:p>
        </p:txBody>
      </p:sp>
      <p:sp>
        <p:nvSpPr>
          <p:cNvPr id="3" name="Datumsplatzhalter 22">
            <a:extLst>
              <a:ext uri="{FF2B5EF4-FFF2-40B4-BE49-F238E27FC236}">
                <a16:creationId xmlns:a16="http://schemas.microsoft.com/office/drawing/2014/main" id="{F4A6104B-0BA1-B201-E72A-9D9539B39354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  <p:pic>
        <p:nvPicPr>
          <p:cNvPr id="10" name="Picture 9" descr="A circular object with holes&#10;&#10;AI-generated content may be incorrect.">
            <a:extLst>
              <a:ext uri="{FF2B5EF4-FFF2-40B4-BE49-F238E27FC236}">
                <a16:creationId xmlns:a16="http://schemas.microsoft.com/office/drawing/2014/main" id="{8804088E-C225-287E-5DA0-E4A493D6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5073"/>
            <a:ext cx="5418290" cy="451143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DCB53A-A5BA-69D5-CDC8-44C32D39ED92}"/>
              </a:ext>
            </a:extLst>
          </p:cNvPr>
          <p:cNvCxnSpPr>
            <a:cxnSpLocks/>
          </p:cNvCxnSpPr>
          <p:nvPr/>
        </p:nvCxnSpPr>
        <p:spPr>
          <a:xfrm flipH="1">
            <a:off x="3755923" y="1976284"/>
            <a:ext cx="3048000" cy="302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34984E-AA7A-68E0-425A-9DCF676EE7A9}"/>
              </a:ext>
            </a:extLst>
          </p:cNvPr>
          <p:cNvSpPr txBox="1"/>
          <p:nvPr/>
        </p:nvSpPr>
        <p:spPr>
          <a:xfrm>
            <a:off x="6921910" y="1817092"/>
            <a:ext cx="4431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Removed the parts without holes</a:t>
            </a:r>
          </a:p>
          <a:p>
            <a:pPr algn="l"/>
            <a:r>
              <a:rPr lang="en-US" sz="1200" dirty="0"/>
              <a:t> </a:t>
            </a:r>
          </a:p>
        </p:txBody>
      </p:sp>
      <p:pic>
        <p:nvPicPr>
          <p:cNvPr id="21" name="Picture 20" descr="A circular object with holes&#10;&#10;AI-generated content may be incorrect.">
            <a:extLst>
              <a:ext uri="{FF2B5EF4-FFF2-40B4-BE49-F238E27FC236}">
                <a16:creationId xmlns:a16="http://schemas.microsoft.com/office/drawing/2014/main" id="{1C60EB30-F786-DD08-996F-AB286F08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65" y="2276347"/>
            <a:ext cx="5217756" cy="413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75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77EB4-97BF-D036-2744-F02DA7B7A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8863-482F-4F05-10AE-280512BE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Bearing Housing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1020-7B21-6E10-70B5-49C7300D409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B2856-D9D0-43E5-4472-BA197B73DC8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Datumsplatzhalter 22">
            <a:extLst>
              <a:ext uri="{FF2B5EF4-FFF2-40B4-BE49-F238E27FC236}">
                <a16:creationId xmlns:a16="http://schemas.microsoft.com/office/drawing/2014/main" id="{30ED4F70-780E-893B-2A1B-B2B478827270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E0AD67F-374D-930E-BAB1-C342B9F10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376546"/>
              </p:ext>
            </p:extLst>
          </p:nvPr>
        </p:nvGraphicFramePr>
        <p:xfrm>
          <a:off x="8908026" y="4139450"/>
          <a:ext cx="3184485" cy="208026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168811">
                  <a:extLst>
                    <a:ext uri="{9D8B030D-6E8A-4147-A177-3AD203B41FA5}">
                      <a16:colId xmlns:a16="http://schemas.microsoft.com/office/drawing/2014/main" val="2214404313"/>
                    </a:ext>
                  </a:extLst>
                </a:gridCol>
                <a:gridCol w="1007837">
                  <a:extLst>
                    <a:ext uri="{9D8B030D-6E8A-4147-A177-3AD203B41FA5}">
                      <a16:colId xmlns:a16="http://schemas.microsoft.com/office/drawing/2014/main" val="90597830"/>
                    </a:ext>
                  </a:extLst>
                </a:gridCol>
                <a:gridCol w="1007837">
                  <a:extLst>
                    <a:ext uri="{9D8B030D-6E8A-4147-A177-3AD203B41FA5}">
                      <a16:colId xmlns:a16="http://schemas.microsoft.com/office/drawing/2014/main" val="2813170613"/>
                    </a:ext>
                  </a:extLst>
                </a:gridCol>
              </a:tblGrid>
              <a:tr h="19111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value 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3823132640"/>
                  </a:ext>
                </a:extLst>
              </a:tr>
              <a:tr h="19111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442520887"/>
                  </a:ext>
                </a:extLst>
              </a:tr>
              <a:tr h="19111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ID/Bore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637174496"/>
                  </a:ext>
                </a:extLst>
              </a:tr>
              <a:tr h="19111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Width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720</a:t>
                      </a: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971563120"/>
                  </a:ext>
                </a:extLst>
              </a:tr>
              <a:tr h="19111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lenght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1695596530"/>
                  </a:ext>
                </a:extLst>
              </a:tr>
              <a:tr h="1911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Rib Radius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1825064760"/>
                  </a:ext>
                </a:extLst>
              </a:tr>
              <a:tr h="3280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Length of the Legs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26564293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7C8CAB-C68F-8508-3BA7-9645814992D0}"/>
              </a:ext>
            </a:extLst>
          </p:cNvPr>
          <p:cNvSpPr txBox="1"/>
          <p:nvPr/>
        </p:nvSpPr>
        <p:spPr>
          <a:xfrm>
            <a:off x="3099023" y="6335971"/>
            <a:ext cx="2797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(Own Design)</a:t>
            </a:r>
          </a:p>
        </p:txBody>
      </p:sp>
      <p:pic>
        <p:nvPicPr>
          <p:cNvPr id="10" name="Picture 9" descr="A green and purple circular object&#10;&#10;AI-generated content may be incorrect.">
            <a:extLst>
              <a:ext uri="{FF2B5EF4-FFF2-40B4-BE49-F238E27FC236}">
                <a16:creationId xmlns:a16="http://schemas.microsoft.com/office/drawing/2014/main" id="{F6676CA3-C60B-1814-0C31-63D1C33E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17" t="1921" r="14362" b="2334"/>
          <a:stretch>
            <a:fillRect/>
          </a:stretch>
        </p:blipFill>
        <p:spPr>
          <a:xfrm>
            <a:off x="704712" y="1415845"/>
            <a:ext cx="6921910" cy="49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7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5EE63-B74C-1288-21D7-176A564E6F5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287C1-3376-5602-D068-87862F5DE0F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7" name="Picture 6" descr="A green and purple object&#10;&#10;AI-generated content may be incorrect.">
            <a:extLst>
              <a:ext uri="{FF2B5EF4-FFF2-40B4-BE49-F238E27FC236}">
                <a16:creationId xmlns:a16="http://schemas.microsoft.com/office/drawing/2014/main" id="{18BDEC89-44DC-3D77-11F8-510C7D137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12" y="1855925"/>
            <a:ext cx="4737698" cy="413191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90DB78A-4E9C-2D5E-759E-9EB08C9CAE59}"/>
              </a:ext>
            </a:extLst>
          </p:cNvPr>
          <p:cNvSpPr/>
          <p:nvPr/>
        </p:nvSpPr>
        <p:spPr>
          <a:xfrm flipV="1">
            <a:off x="5638800" y="3429000"/>
            <a:ext cx="914400" cy="28759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green and purple object&#10;&#10;AI-generated content may be incorrect.">
            <a:extLst>
              <a:ext uri="{FF2B5EF4-FFF2-40B4-BE49-F238E27FC236}">
                <a16:creationId xmlns:a16="http://schemas.microsoft.com/office/drawing/2014/main" id="{50107C12-EEC8-8E96-9490-49A5532A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903" y="1682722"/>
            <a:ext cx="3749365" cy="430512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A1F742-B126-1E1A-DBD7-258098997055}"/>
              </a:ext>
            </a:extLst>
          </p:cNvPr>
          <p:cNvCxnSpPr>
            <a:cxnSpLocks/>
          </p:cNvCxnSpPr>
          <p:nvPr/>
        </p:nvCxnSpPr>
        <p:spPr>
          <a:xfrm>
            <a:off x="6324600" y="1934670"/>
            <a:ext cx="1737852" cy="1987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0358A6-C0C1-EDC8-3F16-553BD3837D50}"/>
              </a:ext>
            </a:extLst>
          </p:cNvPr>
          <p:cNvSpPr txBox="1"/>
          <p:nvPr/>
        </p:nvSpPr>
        <p:spPr>
          <a:xfrm>
            <a:off x="4882947" y="1473005"/>
            <a:ext cx="4431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Changed the rib design to curve</a:t>
            </a:r>
          </a:p>
          <a:p>
            <a:pPr algn="l"/>
            <a:r>
              <a:rPr lang="en-US" sz="1200" dirty="0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6DC722-5621-C886-A61D-37B55A89B9D5}"/>
              </a:ext>
            </a:extLst>
          </p:cNvPr>
          <p:cNvCxnSpPr>
            <a:cxnSpLocks/>
          </p:cNvCxnSpPr>
          <p:nvPr/>
        </p:nvCxnSpPr>
        <p:spPr>
          <a:xfrm flipV="1">
            <a:off x="2537954" y="4139381"/>
            <a:ext cx="5524498" cy="1109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Datumsplatzhalter 22">
            <a:extLst>
              <a:ext uri="{FF2B5EF4-FFF2-40B4-BE49-F238E27FC236}">
                <a16:creationId xmlns:a16="http://schemas.microsoft.com/office/drawing/2014/main" id="{7A214076-DA11-B62C-BACC-3B41571A69F4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88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03934-B7F9-51FE-7C22-AE8B336DEEB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5B689-B067-4913-7586-89CEB02C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7" name="Picture 6" descr="A green and purple object&#10;&#10;AI-generated content may be incorrect.">
            <a:extLst>
              <a:ext uri="{FF2B5EF4-FFF2-40B4-BE49-F238E27FC236}">
                <a16:creationId xmlns:a16="http://schemas.microsoft.com/office/drawing/2014/main" id="{0CBE86FF-16E9-39B5-CE5E-439A941B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12" y="1855925"/>
            <a:ext cx="4737698" cy="4131919"/>
          </a:xfrm>
          <a:prstGeom prst="rect">
            <a:avLst/>
          </a:prstGeom>
        </p:spPr>
      </p:pic>
      <p:pic>
        <p:nvPicPr>
          <p:cNvPr id="8" name="Picture 7" descr="A green and purple object&#10;&#10;AI-generated content may be incorrect.">
            <a:extLst>
              <a:ext uri="{FF2B5EF4-FFF2-40B4-BE49-F238E27FC236}">
                <a16:creationId xmlns:a16="http://schemas.microsoft.com/office/drawing/2014/main" id="{BC9B1EC8-F0CF-04B2-E579-FF431516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903" y="1682722"/>
            <a:ext cx="3749365" cy="4305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AE3369-CA99-8103-D3DA-2C77D21FB46C}"/>
              </a:ext>
            </a:extLst>
          </p:cNvPr>
          <p:cNvCxnSpPr>
            <a:cxnSpLocks/>
          </p:cNvCxnSpPr>
          <p:nvPr/>
        </p:nvCxnSpPr>
        <p:spPr>
          <a:xfrm>
            <a:off x="2414049" y="3301181"/>
            <a:ext cx="6061357" cy="22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3387E9-5B6D-3FAB-54D1-777804E9EDBD}"/>
              </a:ext>
            </a:extLst>
          </p:cNvPr>
          <p:cNvSpPr txBox="1"/>
          <p:nvPr/>
        </p:nvSpPr>
        <p:spPr>
          <a:xfrm>
            <a:off x="5319252" y="2536723"/>
            <a:ext cx="1376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97A74-BB9B-FE7E-29CC-BAA193D78336}"/>
              </a:ext>
            </a:extLst>
          </p:cNvPr>
          <p:cNvSpPr txBox="1"/>
          <p:nvPr/>
        </p:nvSpPr>
        <p:spPr>
          <a:xfrm>
            <a:off x="3627603" y="1405723"/>
            <a:ext cx="4149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Extended the lock pin hole structure until next rib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158FBF-F4B0-07E8-6873-074803A7FAD4}"/>
              </a:ext>
            </a:extLst>
          </p:cNvPr>
          <p:cNvCxnSpPr>
            <a:cxnSpLocks/>
          </p:cNvCxnSpPr>
          <p:nvPr/>
        </p:nvCxnSpPr>
        <p:spPr>
          <a:xfrm flipH="1">
            <a:off x="8701548" y="2113935"/>
            <a:ext cx="154037" cy="1117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Datumsplatzhalter 22">
            <a:extLst>
              <a:ext uri="{FF2B5EF4-FFF2-40B4-BE49-F238E27FC236}">
                <a16:creationId xmlns:a16="http://schemas.microsoft.com/office/drawing/2014/main" id="{E39FF648-3EB0-D07C-6CC8-847E020D4C50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570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-up of a green object&#10;&#10;AI-generated content may be incorrect.">
            <a:extLst>
              <a:ext uri="{FF2B5EF4-FFF2-40B4-BE49-F238E27FC236}">
                <a16:creationId xmlns:a16="http://schemas.microsoft.com/office/drawing/2014/main" id="{C6F6818C-9BDD-2DBD-0840-AF68381C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26" y="1703935"/>
            <a:ext cx="3581710" cy="416850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8B216-E6E1-B4F3-6991-F6F1976E763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23/12/2025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F5AC0-BAD1-FE93-8A38-0A36E48CF0D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32" name="Picture 31" descr="A green object with purple circles&#10;&#10;AI-generated content may be incorrect.">
            <a:extLst>
              <a:ext uri="{FF2B5EF4-FFF2-40B4-BE49-F238E27FC236}">
                <a16:creationId xmlns:a16="http://schemas.microsoft.com/office/drawing/2014/main" id="{CC69DEEC-8B78-749E-330D-D6450F05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29" y="1716225"/>
            <a:ext cx="2510862" cy="2332070"/>
          </a:xfrm>
          <a:prstGeom prst="rect">
            <a:avLst/>
          </a:prstGeom>
        </p:spPr>
      </p:pic>
      <p:pic>
        <p:nvPicPr>
          <p:cNvPr id="34" name="Picture 33" descr="A green and purple circular object&#10;&#10;AI-generated content may be incorrect.">
            <a:extLst>
              <a:ext uri="{FF2B5EF4-FFF2-40B4-BE49-F238E27FC236}">
                <a16:creationId xmlns:a16="http://schemas.microsoft.com/office/drawing/2014/main" id="{7842E1E6-8E10-14D0-4561-3732D0AE19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1206"/>
          <a:stretch>
            <a:fillRect/>
          </a:stretch>
        </p:blipFill>
        <p:spPr>
          <a:xfrm>
            <a:off x="7443960" y="1623006"/>
            <a:ext cx="4010014" cy="485057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44AA6F-03FB-F810-93DA-ED6A74C0A3B3}"/>
              </a:ext>
            </a:extLst>
          </p:cNvPr>
          <p:cNvCxnSpPr>
            <a:cxnSpLocks/>
          </p:cNvCxnSpPr>
          <p:nvPr/>
        </p:nvCxnSpPr>
        <p:spPr>
          <a:xfrm flipV="1">
            <a:off x="4641505" y="2703734"/>
            <a:ext cx="1095492" cy="1956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A841F6-33BF-609B-4A18-D14FFAAE1356}"/>
              </a:ext>
            </a:extLst>
          </p:cNvPr>
          <p:cNvSpPr txBox="1"/>
          <p:nvPr/>
        </p:nvSpPr>
        <p:spPr>
          <a:xfrm>
            <a:off x="4561228" y="4660491"/>
            <a:ext cx="1770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Support added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1" name="Datumsplatzhalter 22">
            <a:extLst>
              <a:ext uri="{FF2B5EF4-FFF2-40B4-BE49-F238E27FC236}">
                <a16:creationId xmlns:a16="http://schemas.microsoft.com/office/drawing/2014/main" id="{3CA5F28C-233B-97EB-3F64-22F5CE2FB27C}"/>
              </a:ext>
            </a:extLst>
          </p:cNvPr>
          <p:cNvSpPr txBox="1">
            <a:spLocks/>
          </p:cNvSpPr>
          <p:nvPr/>
        </p:nvSpPr>
        <p:spPr>
          <a:xfrm>
            <a:off x="5124060" y="6408846"/>
            <a:ext cx="2433736" cy="681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Sreehari Padachery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284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 template final.pptx" id="{035502AD-7CD3-43A3-812C-A08912B73661}" vid="{2F211972-A5F6-4C5A-812C-358509A8F2F3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 template final.pptx" id="{035502AD-7CD3-43A3-812C-A08912B73661}" vid="{EEC5F849-3D6F-4317-9095-D7FC4779F1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 /><Relationship Id="rId1" Type="http://schemas.microsoft.com/office/2011/relationships/webextension" Target="webextension1.xml" 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6739</TotalTime>
  <Words>867</Words>
  <Application>Microsoft Office PowerPoint</Application>
  <PresentationFormat>Widescreen</PresentationFormat>
  <Paragraphs>281</Paragraphs>
  <Slides>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</vt:lpstr>
      <vt:lpstr>Benutzerdefiniertes Design</vt:lpstr>
      <vt:lpstr>PowerPoint Presentation</vt:lpstr>
      <vt:lpstr>PowerPoint Presentation</vt:lpstr>
      <vt:lpstr>Agenda</vt:lpstr>
      <vt:lpstr> Rotor Shaft </vt:lpstr>
      <vt:lpstr>Rotor Lock Disc</vt:lpstr>
      <vt:lpstr>Bearing Housing</vt:lpstr>
      <vt:lpstr>PowerPoint Presentation</vt:lpstr>
      <vt:lpstr>PowerPoint Presentation</vt:lpstr>
      <vt:lpstr>PowerPoint Presentation</vt:lpstr>
      <vt:lpstr>Labyrinth seal</vt:lpstr>
      <vt:lpstr> Lock Nut</vt:lpstr>
      <vt:lpstr>Rotor Bearing Assembly</vt:lpstr>
      <vt:lpstr>Fatigue calculation</vt:lpstr>
      <vt:lpstr>PowerPoint Presentation</vt:lpstr>
      <vt:lpstr>PowerPoint Presentation</vt:lpstr>
      <vt:lpstr>PowerPoint Presentation</vt:lpstr>
      <vt:lpstr>PowerPoint Presentation</vt:lpstr>
      <vt:lpstr>Bibliography – Rotor Bearing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Josef Remberger</dc:creator>
  <cp:lastModifiedBy>Divyesh Satishkumar Mistry</cp:lastModifiedBy>
  <cp:revision>198</cp:revision>
  <dcterms:created xsi:type="dcterms:W3CDTF">2025-10-24T16:53:52Z</dcterms:created>
  <dcterms:modified xsi:type="dcterms:W3CDTF">2025-12-22T14:03:37Z</dcterms:modified>
</cp:coreProperties>
</file>